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1"/>
  </p:sldMasterIdLst>
  <p:notesMasterIdLst>
    <p:notesMasterId r:id="rId19"/>
  </p:notesMasterIdLst>
  <p:handoutMasterIdLst>
    <p:handoutMasterId r:id="rId20"/>
  </p:handoutMasterIdLst>
  <p:sldIdLst>
    <p:sldId id="270" r:id="rId2"/>
    <p:sldId id="370" r:id="rId3"/>
    <p:sldId id="390" r:id="rId4"/>
    <p:sldId id="374" r:id="rId5"/>
    <p:sldId id="391" r:id="rId6"/>
    <p:sldId id="361" r:id="rId7"/>
    <p:sldId id="362" r:id="rId8"/>
    <p:sldId id="363" r:id="rId9"/>
    <p:sldId id="358" r:id="rId10"/>
    <p:sldId id="340" r:id="rId11"/>
    <p:sldId id="256" r:id="rId12"/>
    <p:sldId id="274" r:id="rId13"/>
    <p:sldId id="396" r:id="rId14"/>
    <p:sldId id="397" r:id="rId15"/>
    <p:sldId id="395" r:id="rId16"/>
    <p:sldId id="398" r:id="rId17"/>
    <p:sldId id="284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Shriber" initials="JS" lastIdx="4" clrIdx="0">
    <p:extLst>
      <p:ext uri="{19B8F6BF-5375-455C-9EA6-DF929625EA0E}">
        <p15:presenceInfo xmlns:p15="http://schemas.microsoft.com/office/powerpoint/2012/main" userId="S::jennifer@parisi-associates.com::0b5a8217-c043-414b-bc0d-eda24ac7e9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6B46"/>
    <a:srgbClr val="173462"/>
    <a:srgbClr val="059A22"/>
    <a:srgbClr val="00785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9" autoAdjust="0"/>
    <p:restoredTop sz="84950" autoAdjust="0"/>
  </p:normalViewPr>
  <p:slideViewPr>
    <p:cSldViewPr snapToGrid="0" showGuides="1">
      <p:cViewPr varScale="1">
        <p:scale>
          <a:sx n="65" d="100"/>
          <a:sy n="65" d="100"/>
        </p:scale>
        <p:origin x="165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Severity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20E-4D2F-B4B5-88D1737458B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20E-4D2F-B4B5-88D1737458B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0E-4D2F-B4B5-88D1737458BD}"/>
                </c:ext>
              </c:extLst>
            </c:dLbl>
            <c:dLbl>
              <c:idx val="1"/>
              <c:layout>
                <c:manualLayout>
                  <c:x val="-0.29090909090909089"/>
                  <c:y val="-5.07812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924242424242424"/>
                      <c:h val="0.192187500000000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20E-4D2F-B4B5-88D1737458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Fatality or Severe Injury</c:v>
                </c:pt>
                <c:pt idx="1">
                  <c:v>All Other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504</c:v>
                </c:pt>
                <c:pt idx="1">
                  <c:v>13655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12-4D03-9F34-F8CE6FD2C1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Mode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99-48C7-9D2A-03761231F9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99-48C7-9D2A-03761231F90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36C-4075-A823-B26D4C7253A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36C-4075-A823-B26D4C7253A6}"/>
              </c:ext>
            </c:extLst>
          </c:dPt>
          <c:dLbls>
            <c:dLbl>
              <c:idx val="0"/>
              <c:layout>
                <c:manualLayout>
                  <c:x val="0"/>
                  <c:y val="6.03811515748031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015151515151516"/>
                      <c:h val="0.192187500000000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B99-48C7-9D2A-03761231F90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9B99-48C7-9D2A-03761231F900}"/>
                </c:ext>
              </c:extLst>
            </c:dLbl>
            <c:dLbl>
              <c:idx val="3"/>
              <c:layout>
                <c:manualLayout>
                  <c:x val="2.2117394416607015E-2"/>
                  <c:y val="-2.795201771653543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36C-4075-A823-B26D4C7253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Vehicle Only</c:v>
                </c:pt>
                <c:pt idx="1">
                  <c:v>Pedestrian</c:v>
                </c:pt>
                <c:pt idx="2">
                  <c:v>Bicycle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9664</c:v>
                </c:pt>
                <c:pt idx="1">
                  <c:v>433</c:v>
                </c:pt>
                <c:pt idx="2">
                  <c:v>724</c:v>
                </c:pt>
                <c:pt idx="3">
                  <c:v>3338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99-48C7-9D2A-03761231F9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Severity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5D8-4942-8A66-853204AF99A8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D8-4942-8A66-853204AF99A8}"/>
              </c:ext>
            </c:extLst>
          </c:dPt>
          <c:dLbls>
            <c:dLbl>
              <c:idx val="0"/>
              <c:layout>
                <c:manualLayout>
                  <c:x val="1.4210689572894297E-2"/>
                  <c:y val="3.799458661417322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D8-4942-8A66-853204AF99A8}"/>
                </c:ext>
              </c:extLst>
            </c:dLbl>
            <c:dLbl>
              <c:idx val="1"/>
              <c:layout>
                <c:manualLayout>
                  <c:x val="-5.1060963970412793E-2"/>
                  <c:y val="-9.383784448818897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5D8-4942-8A66-853204AF99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Fatality or Severe Injury</c:v>
                </c:pt>
                <c:pt idx="1">
                  <c:v>All Other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86</c:v>
                </c:pt>
                <c:pt idx="1">
                  <c:v>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12-4D03-9F34-F8CE6FD2C1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Severity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99-48C7-9D2A-03761231F900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99-48C7-9D2A-03761231F900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B78-4D67-83E7-A2AFA6CC5500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B78-4D67-83E7-A2AFA6CC5500}"/>
              </c:ext>
            </c:extLst>
          </c:dPt>
          <c:dLbls>
            <c:dLbl>
              <c:idx val="0"/>
              <c:layout>
                <c:manualLayout>
                  <c:x val="8.1399069434502508E-2"/>
                  <c:y val="6.17187500000000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99-48C7-9D2A-03761231F900}"/>
                </c:ext>
              </c:extLst>
            </c:dLbl>
            <c:dLbl>
              <c:idx val="1"/>
              <c:layout>
                <c:manualLayout>
                  <c:x val="-0.10271927940825579"/>
                  <c:y val="-6.436368110236220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99-48C7-9D2A-03761231F9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Fatality or Severe Injury</c:v>
                </c:pt>
                <c:pt idx="1">
                  <c:v>All Other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111</c:v>
                </c:pt>
                <c:pt idx="1">
                  <c:v>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99-48C7-9D2A-03761231F9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Crashes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Unsafe Speed</c:v>
                </c:pt>
                <c:pt idx="1">
                  <c:v>Improper Turning</c:v>
                </c:pt>
                <c:pt idx="2">
                  <c:v>Driving or Cycling Under the Influence</c:v>
                </c:pt>
                <c:pt idx="3">
                  <c:v>Pedestrian ROW* Violation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0.32</c:v>
                </c:pt>
                <c:pt idx="1">
                  <c:v>0.21</c:v>
                </c:pt>
                <c:pt idx="2">
                  <c:v>0.08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C8-4378-973F-A95FEC5601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Fatality or Severe Injury Crashes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Unsafe Speed</c:v>
                </c:pt>
                <c:pt idx="1">
                  <c:v>Improper Turning</c:v>
                </c:pt>
                <c:pt idx="2">
                  <c:v>Driving or Cycling Under the Influence</c:v>
                </c:pt>
                <c:pt idx="3">
                  <c:v>Pedestrian ROW* Violation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0.28000000000000003</c:v>
                </c:pt>
                <c:pt idx="1">
                  <c:v>0.19</c:v>
                </c:pt>
                <c:pt idx="2">
                  <c:v>0.14000000000000001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C8-4378-973F-A95FEC5601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Fatal Crashes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Unsafe Speed</c:v>
                </c:pt>
                <c:pt idx="1">
                  <c:v>Improper Turning</c:v>
                </c:pt>
                <c:pt idx="2">
                  <c:v>Driving or Cycling Under the Influence</c:v>
                </c:pt>
                <c:pt idx="3">
                  <c:v>Pedestrian ROW* Violation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0.28999999999999998</c:v>
                </c:pt>
                <c:pt idx="1">
                  <c:v>0.19</c:v>
                </c:pt>
                <c:pt idx="2">
                  <c:v>0.16</c:v>
                </c:pt>
                <c:pt idx="3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C8-4378-973F-A95FEC560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0768184"/>
        <c:axId val="860765888"/>
      </c:barChart>
      <c:catAx>
        <c:axId val="8607681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Primary Collision Factor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0765888"/>
        <c:crosses val="autoZero"/>
        <c:auto val="1"/>
        <c:lblAlgn val="ctr"/>
        <c:lblOffset val="100"/>
        <c:noMultiLvlLbl val="0"/>
      </c:catAx>
      <c:valAx>
        <c:axId val="8607658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Percent of Collisions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0768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5.png"/><Relationship Id="rId6" Type="http://schemas.openxmlformats.org/officeDocument/2006/relationships/image" Target="../media/image17.svg"/><Relationship Id="rId5" Type="http://schemas.openxmlformats.org/officeDocument/2006/relationships/image" Target="../media/image17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5.png"/><Relationship Id="rId6" Type="http://schemas.openxmlformats.org/officeDocument/2006/relationships/image" Target="../media/image17.svg"/><Relationship Id="rId5" Type="http://schemas.openxmlformats.org/officeDocument/2006/relationships/image" Target="../media/image17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EE44C5-869E-4392-9642-B1557B728F38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C32D23-7209-476D-9597-FCBCAFB9FE3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rgbClr val="2F5597"/>
              </a:solidFill>
            </a:rPr>
            <a:t>Data-driven focus</a:t>
          </a:r>
        </a:p>
      </dgm:t>
    </dgm:pt>
    <dgm:pt modelId="{8ECEDF2E-3C90-445A-B464-84951CD9E759}" type="parTrans" cxnId="{A48F1863-2CD7-405A-9B2A-DE5DE7A7DD4C}">
      <dgm:prSet/>
      <dgm:spPr/>
      <dgm:t>
        <a:bodyPr/>
        <a:lstStyle/>
        <a:p>
          <a:endParaRPr lang="en-US"/>
        </a:p>
      </dgm:t>
    </dgm:pt>
    <dgm:pt modelId="{F50D34A5-35AB-4505-92F8-A088260EBA75}" type="sibTrans" cxnId="{A48F1863-2CD7-405A-9B2A-DE5DE7A7DD4C}">
      <dgm:prSet/>
      <dgm:spPr/>
      <dgm:t>
        <a:bodyPr/>
        <a:lstStyle/>
        <a:p>
          <a:endParaRPr lang="en-US"/>
        </a:p>
      </dgm:t>
    </dgm:pt>
    <dgm:pt modelId="{C06F241A-9EBC-4CF2-8CD5-ED7235B3208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rgbClr val="2F5597"/>
              </a:solidFill>
            </a:rPr>
            <a:t>Targeted messaging</a:t>
          </a:r>
        </a:p>
      </dgm:t>
    </dgm:pt>
    <dgm:pt modelId="{9D3FBCFF-F067-411F-9E61-449360A644D9}" type="parTrans" cxnId="{44A990F9-030B-45FB-9CC3-68031068CF76}">
      <dgm:prSet/>
      <dgm:spPr/>
      <dgm:t>
        <a:bodyPr/>
        <a:lstStyle/>
        <a:p>
          <a:endParaRPr lang="en-US"/>
        </a:p>
      </dgm:t>
    </dgm:pt>
    <dgm:pt modelId="{7BC63518-60F7-4C2E-A96D-4F2347BEEB80}" type="sibTrans" cxnId="{44A990F9-030B-45FB-9CC3-68031068CF76}">
      <dgm:prSet/>
      <dgm:spPr/>
      <dgm:t>
        <a:bodyPr/>
        <a:lstStyle/>
        <a:p>
          <a:endParaRPr lang="en-US"/>
        </a:p>
      </dgm:t>
    </dgm:pt>
    <dgm:pt modelId="{F5CC1E02-483A-423B-A527-619EDE6F9BB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rgbClr val="2F5597"/>
              </a:solidFill>
            </a:rPr>
            <a:t>Updated branding</a:t>
          </a:r>
        </a:p>
      </dgm:t>
    </dgm:pt>
    <dgm:pt modelId="{DE2E866F-7740-4A6A-9E87-888243C02B59}" type="parTrans" cxnId="{F6D83C3E-D86E-4DA0-8D75-C4871F091EC1}">
      <dgm:prSet/>
      <dgm:spPr/>
      <dgm:t>
        <a:bodyPr/>
        <a:lstStyle/>
        <a:p>
          <a:endParaRPr lang="en-US"/>
        </a:p>
      </dgm:t>
    </dgm:pt>
    <dgm:pt modelId="{284DFF24-A572-4A5C-9A19-BC50DE465916}" type="sibTrans" cxnId="{F6D83C3E-D86E-4DA0-8D75-C4871F091EC1}">
      <dgm:prSet/>
      <dgm:spPr/>
      <dgm:t>
        <a:bodyPr/>
        <a:lstStyle/>
        <a:p>
          <a:endParaRPr lang="en-US"/>
        </a:p>
      </dgm:t>
    </dgm:pt>
    <dgm:pt modelId="{7EC05BC5-C518-4DBD-8279-4F7590A1E5C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rgbClr val="2F5597"/>
              </a:solidFill>
            </a:rPr>
            <a:t>New media platforms</a:t>
          </a:r>
        </a:p>
      </dgm:t>
    </dgm:pt>
    <dgm:pt modelId="{098531C7-21A5-4E66-9F3F-21E6CA33148D}" type="parTrans" cxnId="{F25FAAAD-7DFF-45EC-8FE7-3E71D3E76765}">
      <dgm:prSet/>
      <dgm:spPr/>
      <dgm:t>
        <a:bodyPr/>
        <a:lstStyle/>
        <a:p>
          <a:endParaRPr lang="en-US"/>
        </a:p>
      </dgm:t>
    </dgm:pt>
    <dgm:pt modelId="{14876C36-3CF9-4200-9AEF-811B60EED9F5}" type="sibTrans" cxnId="{F25FAAAD-7DFF-45EC-8FE7-3E71D3E76765}">
      <dgm:prSet/>
      <dgm:spPr/>
      <dgm:t>
        <a:bodyPr/>
        <a:lstStyle/>
        <a:p>
          <a:endParaRPr lang="en-US"/>
        </a:p>
      </dgm:t>
    </dgm:pt>
    <dgm:pt modelId="{13E83B03-AA95-4D1D-A57C-282E83381589}" type="pres">
      <dgm:prSet presAssocID="{55EE44C5-869E-4392-9642-B1557B728F38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E6B9CF-3AE5-48B2-AF44-D74DD1CD939C}" type="pres">
      <dgm:prSet presAssocID="{4CC32D23-7209-476D-9597-FCBCAFB9FE3F}" presName="compNode" presStyleCnt="0"/>
      <dgm:spPr/>
    </dgm:pt>
    <dgm:pt modelId="{B0062B9E-524D-4054-A10A-278E5CC99B18}" type="pres">
      <dgm:prSet presAssocID="{4CC32D23-7209-476D-9597-FCBCAFB9FE3F}" presName="iconBgRect" presStyleLbl="bgShp" presStyleIdx="0" presStyleCnt="4"/>
      <dgm:spPr/>
    </dgm:pt>
    <dgm:pt modelId="{C9188720-8F9B-4A06-A55B-6142E4B236CE}" type="pres">
      <dgm:prSet presAssocID="{4CC32D23-7209-476D-9597-FCBCAFB9FE3F}" presName="iconRect" presStyleLbl="node1" presStyleIdx="0" presStyleCnt="4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96694A49-4CB3-4BF8-B32B-623744CE23E1}" type="pres">
      <dgm:prSet presAssocID="{4CC32D23-7209-476D-9597-FCBCAFB9FE3F}" presName="spaceRect" presStyleCnt="0"/>
      <dgm:spPr/>
    </dgm:pt>
    <dgm:pt modelId="{73D6D0A0-C7D0-4AD1-9EA6-1DA2FB621573}" type="pres">
      <dgm:prSet presAssocID="{4CC32D23-7209-476D-9597-FCBCAFB9FE3F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4EAAB6A5-905D-424A-88DA-EDD3E064CB0A}" type="pres">
      <dgm:prSet presAssocID="{F50D34A5-35AB-4505-92F8-A088260EBA75}" presName="sibTrans" presStyleCnt="0"/>
      <dgm:spPr/>
    </dgm:pt>
    <dgm:pt modelId="{16161EEF-6227-483C-817F-DFDFCD2D6ECE}" type="pres">
      <dgm:prSet presAssocID="{C06F241A-9EBC-4CF2-8CD5-ED7235B32085}" presName="compNode" presStyleCnt="0"/>
      <dgm:spPr/>
    </dgm:pt>
    <dgm:pt modelId="{D27A3FD5-1BB8-4822-ABB2-38088CB3FAA0}" type="pres">
      <dgm:prSet presAssocID="{C06F241A-9EBC-4CF2-8CD5-ED7235B32085}" presName="iconBgRect" presStyleLbl="bgShp" presStyleIdx="1" presStyleCnt="4"/>
      <dgm:spPr/>
    </dgm:pt>
    <dgm:pt modelId="{826F7069-9D63-4B81-BD03-95D819BC55F1}" type="pres">
      <dgm:prSet presAssocID="{C06F241A-9EBC-4CF2-8CD5-ED7235B3208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FAA165FF-D02E-4A4C-A47E-046FD6D89819}" type="pres">
      <dgm:prSet presAssocID="{C06F241A-9EBC-4CF2-8CD5-ED7235B32085}" presName="spaceRect" presStyleCnt="0"/>
      <dgm:spPr/>
    </dgm:pt>
    <dgm:pt modelId="{98D8E5A1-C680-4253-845E-27811BDE7997}" type="pres">
      <dgm:prSet presAssocID="{C06F241A-9EBC-4CF2-8CD5-ED7235B32085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BC9B6433-6CBB-4478-88F9-89613AF6D5DC}" type="pres">
      <dgm:prSet presAssocID="{7BC63518-60F7-4C2E-A96D-4F2347BEEB80}" presName="sibTrans" presStyleCnt="0"/>
      <dgm:spPr/>
    </dgm:pt>
    <dgm:pt modelId="{88572D63-2ECE-4095-9680-EFDE3D795749}" type="pres">
      <dgm:prSet presAssocID="{F5CC1E02-483A-423B-A527-619EDE6F9BBD}" presName="compNode" presStyleCnt="0"/>
      <dgm:spPr/>
    </dgm:pt>
    <dgm:pt modelId="{E89579A7-3F4A-4804-A17C-8DEC45C7E2C2}" type="pres">
      <dgm:prSet presAssocID="{F5CC1E02-483A-423B-A527-619EDE6F9BBD}" presName="iconBgRect" presStyleLbl="bgShp" presStyleIdx="2" presStyleCnt="4"/>
      <dgm:spPr/>
    </dgm:pt>
    <dgm:pt modelId="{A1135DB7-E96E-4822-B610-C1038A1CE5F4}" type="pres">
      <dgm:prSet presAssocID="{F5CC1E02-483A-423B-A527-619EDE6F9BB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281006E-2D84-461B-AAD8-89AE770569E0}" type="pres">
      <dgm:prSet presAssocID="{F5CC1E02-483A-423B-A527-619EDE6F9BBD}" presName="spaceRect" presStyleCnt="0"/>
      <dgm:spPr/>
    </dgm:pt>
    <dgm:pt modelId="{C32FD7C7-5155-4BB8-9D5F-2E0F977446CB}" type="pres">
      <dgm:prSet presAssocID="{F5CC1E02-483A-423B-A527-619EDE6F9BBD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8319430C-5F95-490F-A6DB-54A8B6EDB0FD}" type="pres">
      <dgm:prSet presAssocID="{284DFF24-A572-4A5C-9A19-BC50DE465916}" presName="sibTrans" presStyleCnt="0"/>
      <dgm:spPr/>
    </dgm:pt>
    <dgm:pt modelId="{126ED176-C181-49D6-B39C-86197B1BD192}" type="pres">
      <dgm:prSet presAssocID="{7EC05BC5-C518-4DBD-8279-4F7590A1E5CF}" presName="compNode" presStyleCnt="0"/>
      <dgm:spPr/>
    </dgm:pt>
    <dgm:pt modelId="{D63205F0-52F7-46B0-AAC0-85C443ED88A8}" type="pres">
      <dgm:prSet presAssocID="{7EC05BC5-C518-4DBD-8279-4F7590A1E5CF}" presName="iconBgRect" presStyleLbl="bgShp" presStyleIdx="3" presStyleCnt="4"/>
      <dgm:spPr/>
    </dgm:pt>
    <dgm:pt modelId="{996A505C-97BC-4F96-9171-5ADA24EE16FE}" type="pres">
      <dgm:prSet presAssocID="{7EC05BC5-C518-4DBD-8279-4F7590A1E5CF}" presName="iconRect" presStyleLbl="node1" presStyleIdx="3" presStyleCnt="4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7EDB3A2C-20D2-44FD-9312-F6D7F7EE8BA0}" type="pres">
      <dgm:prSet presAssocID="{7EC05BC5-C518-4DBD-8279-4F7590A1E5CF}" presName="spaceRect" presStyleCnt="0"/>
      <dgm:spPr/>
    </dgm:pt>
    <dgm:pt modelId="{D7AABF5A-A0A7-4898-9937-DB453060F079}" type="pres">
      <dgm:prSet presAssocID="{7EC05BC5-C518-4DBD-8279-4F7590A1E5CF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A42492-D647-46C1-B4E0-0B2758F46621}" type="presOf" srcId="{C06F241A-9EBC-4CF2-8CD5-ED7235B32085}" destId="{98D8E5A1-C680-4253-845E-27811BDE7997}" srcOrd="0" destOrd="0" presId="urn:microsoft.com/office/officeart/2018/5/layout/IconCircleLabelList"/>
    <dgm:cxn modelId="{BF64A54D-0FFB-4EE9-96D5-F6C4BEC21970}" type="presOf" srcId="{7EC05BC5-C518-4DBD-8279-4F7590A1E5CF}" destId="{D7AABF5A-A0A7-4898-9937-DB453060F079}" srcOrd="0" destOrd="0" presId="urn:microsoft.com/office/officeart/2018/5/layout/IconCircleLabelList"/>
    <dgm:cxn modelId="{44A990F9-030B-45FB-9CC3-68031068CF76}" srcId="{55EE44C5-869E-4392-9642-B1557B728F38}" destId="{C06F241A-9EBC-4CF2-8CD5-ED7235B32085}" srcOrd="1" destOrd="0" parTransId="{9D3FBCFF-F067-411F-9E61-449360A644D9}" sibTransId="{7BC63518-60F7-4C2E-A96D-4F2347BEEB80}"/>
    <dgm:cxn modelId="{55632A78-3ECD-41E3-ABFA-C68DBBFF6ED7}" type="presOf" srcId="{55EE44C5-869E-4392-9642-B1557B728F38}" destId="{13E83B03-AA95-4D1D-A57C-282E83381589}" srcOrd="0" destOrd="0" presId="urn:microsoft.com/office/officeart/2018/5/layout/IconCircleLabelList"/>
    <dgm:cxn modelId="{F6D83C3E-D86E-4DA0-8D75-C4871F091EC1}" srcId="{55EE44C5-869E-4392-9642-B1557B728F38}" destId="{F5CC1E02-483A-423B-A527-619EDE6F9BBD}" srcOrd="2" destOrd="0" parTransId="{DE2E866F-7740-4A6A-9E87-888243C02B59}" sibTransId="{284DFF24-A572-4A5C-9A19-BC50DE465916}"/>
    <dgm:cxn modelId="{A48F1863-2CD7-405A-9B2A-DE5DE7A7DD4C}" srcId="{55EE44C5-869E-4392-9642-B1557B728F38}" destId="{4CC32D23-7209-476D-9597-FCBCAFB9FE3F}" srcOrd="0" destOrd="0" parTransId="{8ECEDF2E-3C90-445A-B464-84951CD9E759}" sibTransId="{F50D34A5-35AB-4505-92F8-A088260EBA75}"/>
    <dgm:cxn modelId="{367830E0-5B98-42CA-AAB4-5D5981FAA0FC}" type="presOf" srcId="{F5CC1E02-483A-423B-A527-619EDE6F9BBD}" destId="{C32FD7C7-5155-4BB8-9D5F-2E0F977446CB}" srcOrd="0" destOrd="0" presId="urn:microsoft.com/office/officeart/2018/5/layout/IconCircleLabelList"/>
    <dgm:cxn modelId="{F25FAAAD-7DFF-45EC-8FE7-3E71D3E76765}" srcId="{55EE44C5-869E-4392-9642-B1557B728F38}" destId="{7EC05BC5-C518-4DBD-8279-4F7590A1E5CF}" srcOrd="3" destOrd="0" parTransId="{098531C7-21A5-4E66-9F3F-21E6CA33148D}" sibTransId="{14876C36-3CF9-4200-9AEF-811B60EED9F5}"/>
    <dgm:cxn modelId="{0E156A82-73D6-4D87-B764-A325E6992365}" type="presOf" srcId="{4CC32D23-7209-476D-9597-FCBCAFB9FE3F}" destId="{73D6D0A0-C7D0-4AD1-9EA6-1DA2FB621573}" srcOrd="0" destOrd="0" presId="urn:microsoft.com/office/officeart/2018/5/layout/IconCircleLabelList"/>
    <dgm:cxn modelId="{94DBAAAF-E3D6-4588-A2EA-8A0CCF39A963}" type="presParOf" srcId="{13E83B03-AA95-4D1D-A57C-282E83381589}" destId="{39E6B9CF-3AE5-48B2-AF44-D74DD1CD939C}" srcOrd="0" destOrd="0" presId="urn:microsoft.com/office/officeart/2018/5/layout/IconCircleLabelList"/>
    <dgm:cxn modelId="{896FA203-E46D-45F1-9C16-2D57FE2A086F}" type="presParOf" srcId="{39E6B9CF-3AE5-48B2-AF44-D74DD1CD939C}" destId="{B0062B9E-524D-4054-A10A-278E5CC99B18}" srcOrd="0" destOrd="0" presId="urn:microsoft.com/office/officeart/2018/5/layout/IconCircleLabelList"/>
    <dgm:cxn modelId="{B59C00DE-3A5A-45ED-AEE0-9BD71164C9A4}" type="presParOf" srcId="{39E6B9CF-3AE5-48B2-AF44-D74DD1CD939C}" destId="{C9188720-8F9B-4A06-A55B-6142E4B236CE}" srcOrd="1" destOrd="0" presId="urn:microsoft.com/office/officeart/2018/5/layout/IconCircleLabelList"/>
    <dgm:cxn modelId="{B0EB7527-A2EF-4CE9-A7BC-2B0B133A92C9}" type="presParOf" srcId="{39E6B9CF-3AE5-48B2-AF44-D74DD1CD939C}" destId="{96694A49-4CB3-4BF8-B32B-623744CE23E1}" srcOrd="2" destOrd="0" presId="urn:microsoft.com/office/officeart/2018/5/layout/IconCircleLabelList"/>
    <dgm:cxn modelId="{5CE74AE5-E3D4-466F-951E-BED157FF27D7}" type="presParOf" srcId="{39E6B9CF-3AE5-48B2-AF44-D74DD1CD939C}" destId="{73D6D0A0-C7D0-4AD1-9EA6-1DA2FB621573}" srcOrd="3" destOrd="0" presId="urn:microsoft.com/office/officeart/2018/5/layout/IconCircleLabelList"/>
    <dgm:cxn modelId="{E85E7334-192F-4071-BBCF-3FC5A3D8A500}" type="presParOf" srcId="{13E83B03-AA95-4D1D-A57C-282E83381589}" destId="{4EAAB6A5-905D-424A-88DA-EDD3E064CB0A}" srcOrd="1" destOrd="0" presId="urn:microsoft.com/office/officeart/2018/5/layout/IconCircleLabelList"/>
    <dgm:cxn modelId="{391B6D70-52BF-4DDA-B903-D215A991D62B}" type="presParOf" srcId="{13E83B03-AA95-4D1D-A57C-282E83381589}" destId="{16161EEF-6227-483C-817F-DFDFCD2D6ECE}" srcOrd="2" destOrd="0" presId="urn:microsoft.com/office/officeart/2018/5/layout/IconCircleLabelList"/>
    <dgm:cxn modelId="{72705FEA-47BA-4286-BD86-ABF813399EE0}" type="presParOf" srcId="{16161EEF-6227-483C-817F-DFDFCD2D6ECE}" destId="{D27A3FD5-1BB8-4822-ABB2-38088CB3FAA0}" srcOrd="0" destOrd="0" presId="urn:microsoft.com/office/officeart/2018/5/layout/IconCircleLabelList"/>
    <dgm:cxn modelId="{BBDC955C-A395-48BA-970A-CA83FEB51F80}" type="presParOf" srcId="{16161EEF-6227-483C-817F-DFDFCD2D6ECE}" destId="{826F7069-9D63-4B81-BD03-95D819BC55F1}" srcOrd="1" destOrd="0" presId="urn:microsoft.com/office/officeart/2018/5/layout/IconCircleLabelList"/>
    <dgm:cxn modelId="{D8F2A559-206A-458C-8D33-0F7B53B8E8DA}" type="presParOf" srcId="{16161EEF-6227-483C-817F-DFDFCD2D6ECE}" destId="{FAA165FF-D02E-4A4C-A47E-046FD6D89819}" srcOrd="2" destOrd="0" presId="urn:microsoft.com/office/officeart/2018/5/layout/IconCircleLabelList"/>
    <dgm:cxn modelId="{911CF8D8-13AA-49A9-8308-61F4D36C1F76}" type="presParOf" srcId="{16161EEF-6227-483C-817F-DFDFCD2D6ECE}" destId="{98D8E5A1-C680-4253-845E-27811BDE7997}" srcOrd="3" destOrd="0" presId="urn:microsoft.com/office/officeart/2018/5/layout/IconCircleLabelList"/>
    <dgm:cxn modelId="{2EEE43FA-533A-4269-8619-A85FB3FE300F}" type="presParOf" srcId="{13E83B03-AA95-4D1D-A57C-282E83381589}" destId="{BC9B6433-6CBB-4478-88F9-89613AF6D5DC}" srcOrd="3" destOrd="0" presId="urn:microsoft.com/office/officeart/2018/5/layout/IconCircleLabelList"/>
    <dgm:cxn modelId="{4179E77B-F2AC-4668-ADBB-FA449F437747}" type="presParOf" srcId="{13E83B03-AA95-4D1D-A57C-282E83381589}" destId="{88572D63-2ECE-4095-9680-EFDE3D795749}" srcOrd="4" destOrd="0" presId="urn:microsoft.com/office/officeart/2018/5/layout/IconCircleLabelList"/>
    <dgm:cxn modelId="{3B1A9E8F-1A6A-44F1-A605-F7CE31FB9E98}" type="presParOf" srcId="{88572D63-2ECE-4095-9680-EFDE3D795749}" destId="{E89579A7-3F4A-4804-A17C-8DEC45C7E2C2}" srcOrd="0" destOrd="0" presId="urn:microsoft.com/office/officeart/2018/5/layout/IconCircleLabelList"/>
    <dgm:cxn modelId="{5A2114BA-745E-4E20-9E8B-F2FEE60A7376}" type="presParOf" srcId="{88572D63-2ECE-4095-9680-EFDE3D795749}" destId="{A1135DB7-E96E-4822-B610-C1038A1CE5F4}" srcOrd="1" destOrd="0" presId="urn:microsoft.com/office/officeart/2018/5/layout/IconCircleLabelList"/>
    <dgm:cxn modelId="{83E27AF7-A29A-4741-8E23-5A881DECEFD1}" type="presParOf" srcId="{88572D63-2ECE-4095-9680-EFDE3D795749}" destId="{F281006E-2D84-461B-AAD8-89AE770569E0}" srcOrd="2" destOrd="0" presId="urn:microsoft.com/office/officeart/2018/5/layout/IconCircleLabelList"/>
    <dgm:cxn modelId="{829BA41C-872C-4489-BCC4-4B9F471AFB7A}" type="presParOf" srcId="{88572D63-2ECE-4095-9680-EFDE3D795749}" destId="{C32FD7C7-5155-4BB8-9D5F-2E0F977446CB}" srcOrd="3" destOrd="0" presId="urn:microsoft.com/office/officeart/2018/5/layout/IconCircleLabelList"/>
    <dgm:cxn modelId="{3D42D81F-2D9B-4C60-8F3D-FA926192311B}" type="presParOf" srcId="{13E83B03-AA95-4D1D-A57C-282E83381589}" destId="{8319430C-5F95-490F-A6DB-54A8B6EDB0FD}" srcOrd="5" destOrd="0" presId="urn:microsoft.com/office/officeart/2018/5/layout/IconCircleLabelList"/>
    <dgm:cxn modelId="{29FE4EF6-EF54-4A66-BAFC-2C2B9777C3A6}" type="presParOf" srcId="{13E83B03-AA95-4D1D-A57C-282E83381589}" destId="{126ED176-C181-49D6-B39C-86197B1BD192}" srcOrd="6" destOrd="0" presId="urn:microsoft.com/office/officeart/2018/5/layout/IconCircleLabelList"/>
    <dgm:cxn modelId="{4D036626-A3C8-4CD0-98B5-28D16274587F}" type="presParOf" srcId="{126ED176-C181-49D6-B39C-86197B1BD192}" destId="{D63205F0-52F7-46B0-AAC0-85C443ED88A8}" srcOrd="0" destOrd="0" presId="urn:microsoft.com/office/officeart/2018/5/layout/IconCircleLabelList"/>
    <dgm:cxn modelId="{6993208F-797C-47C8-ACBA-A8D29A3173BA}" type="presParOf" srcId="{126ED176-C181-49D6-B39C-86197B1BD192}" destId="{996A505C-97BC-4F96-9171-5ADA24EE16FE}" srcOrd="1" destOrd="0" presId="urn:microsoft.com/office/officeart/2018/5/layout/IconCircleLabelList"/>
    <dgm:cxn modelId="{C3209426-8C1B-44AF-972E-EBE563DA1A41}" type="presParOf" srcId="{126ED176-C181-49D6-B39C-86197B1BD192}" destId="{7EDB3A2C-20D2-44FD-9312-F6D7F7EE8BA0}" srcOrd="2" destOrd="0" presId="urn:microsoft.com/office/officeart/2018/5/layout/IconCircleLabelList"/>
    <dgm:cxn modelId="{FCF249F3-FAE2-40A1-9A9C-784BE7C946AA}" type="presParOf" srcId="{126ED176-C181-49D6-B39C-86197B1BD192}" destId="{D7AABF5A-A0A7-4898-9937-DB453060F07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62B9E-524D-4054-A10A-278E5CC99B18}">
      <dsp:nvSpPr>
        <dsp:cNvPr id="0" name=""/>
        <dsp:cNvSpPr/>
      </dsp:nvSpPr>
      <dsp:spPr>
        <a:xfrm>
          <a:off x="341781" y="1130473"/>
          <a:ext cx="1062615" cy="10626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188720-8F9B-4A06-A55B-6142E4B236CE}">
      <dsp:nvSpPr>
        <dsp:cNvPr id="0" name=""/>
        <dsp:cNvSpPr/>
      </dsp:nvSpPr>
      <dsp:spPr>
        <a:xfrm>
          <a:off x="568240" y="1356932"/>
          <a:ext cx="609697" cy="609697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6D0A0-C7D0-4AD1-9EA6-1DA2FB621573}">
      <dsp:nvSpPr>
        <dsp:cNvPr id="0" name=""/>
        <dsp:cNvSpPr/>
      </dsp:nvSpPr>
      <dsp:spPr>
        <a:xfrm>
          <a:off x="2092" y="2524067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200" kern="1200" dirty="0">
              <a:solidFill>
                <a:srgbClr val="2F5597"/>
              </a:solidFill>
            </a:rPr>
            <a:t>Data-driven focus</a:t>
          </a:r>
        </a:p>
      </dsp:txBody>
      <dsp:txXfrm>
        <a:off x="2092" y="2524067"/>
        <a:ext cx="1741992" cy="696796"/>
      </dsp:txXfrm>
    </dsp:sp>
    <dsp:sp modelId="{D27A3FD5-1BB8-4822-ABB2-38088CB3FAA0}">
      <dsp:nvSpPr>
        <dsp:cNvPr id="0" name=""/>
        <dsp:cNvSpPr/>
      </dsp:nvSpPr>
      <dsp:spPr>
        <a:xfrm>
          <a:off x="2388621" y="1130473"/>
          <a:ext cx="1062615" cy="10626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6F7069-9D63-4B81-BD03-95D819BC55F1}">
      <dsp:nvSpPr>
        <dsp:cNvPr id="0" name=""/>
        <dsp:cNvSpPr/>
      </dsp:nvSpPr>
      <dsp:spPr>
        <a:xfrm>
          <a:off x="2615080" y="1356932"/>
          <a:ext cx="609697" cy="6096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D8E5A1-C680-4253-845E-27811BDE7997}">
      <dsp:nvSpPr>
        <dsp:cNvPr id="0" name=""/>
        <dsp:cNvSpPr/>
      </dsp:nvSpPr>
      <dsp:spPr>
        <a:xfrm>
          <a:off x="2048933" y="2524067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200" kern="1200" dirty="0">
              <a:solidFill>
                <a:srgbClr val="2F5597"/>
              </a:solidFill>
            </a:rPr>
            <a:t>Targeted messaging</a:t>
          </a:r>
        </a:p>
      </dsp:txBody>
      <dsp:txXfrm>
        <a:off x="2048933" y="2524067"/>
        <a:ext cx="1741992" cy="696796"/>
      </dsp:txXfrm>
    </dsp:sp>
    <dsp:sp modelId="{E89579A7-3F4A-4804-A17C-8DEC45C7E2C2}">
      <dsp:nvSpPr>
        <dsp:cNvPr id="0" name=""/>
        <dsp:cNvSpPr/>
      </dsp:nvSpPr>
      <dsp:spPr>
        <a:xfrm>
          <a:off x="4435462" y="1130473"/>
          <a:ext cx="1062615" cy="10626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135DB7-E96E-4822-B610-C1038A1CE5F4}">
      <dsp:nvSpPr>
        <dsp:cNvPr id="0" name=""/>
        <dsp:cNvSpPr/>
      </dsp:nvSpPr>
      <dsp:spPr>
        <a:xfrm>
          <a:off x="4661921" y="1356932"/>
          <a:ext cx="609697" cy="6096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FD7C7-5155-4BB8-9D5F-2E0F977446CB}">
      <dsp:nvSpPr>
        <dsp:cNvPr id="0" name=""/>
        <dsp:cNvSpPr/>
      </dsp:nvSpPr>
      <dsp:spPr>
        <a:xfrm>
          <a:off x="4095774" y="2524067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200" kern="1200" dirty="0">
              <a:solidFill>
                <a:srgbClr val="2F5597"/>
              </a:solidFill>
            </a:rPr>
            <a:t>Updated branding</a:t>
          </a:r>
        </a:p>
      </dsp:txBody>
      <dsp:txXfrm>
        <a:off x="4095774" y="2524067"/>
        <a:ext cx="1741992" cy="696796"/>
      </dsp:txXfrm>
    </dsp:sp>
    <dsp:sp modelId="{D63205F0-52F7-46B0-AAC0-85C443ED88A8}">
      <dsp:nvSpPr>
        <dsp:cNvPr id="0" name=""/>
        <dsp:cNvSpPr/>
      </dsp:nvSpPr>
      <dsp:spPr>
        <a:xfrm>
          <a:off x="6482303" y="1130473"/>
          <a:ext cx="1062615" cy="10626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A505C-97BC-4F96-9171-5ADA24EE16FE}">
      <dsp:nvSpPr>
        <dsp:cNvPr id="0" name=""/>
        <dsp:cNvSpPr/>
      </dsp:nvSpPr>
      <dsp:spPr>
        <a:xfrm>
          <a:off x="6708762" y="1356932"/>
          <a:ext cx="609697" cy="609697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AABF5A-A0A7-4898-9937-DB453060F079}">
      <dsp:nvSpPr>
        <dsp:cNvPr id="0" name=""/>
        <dsp:cNvSpPr/>
      </dsp:nvSpPr>
      <dsp:spPr>
        <a:xfrm>
          <a:off x="6142615" y="2524067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200" kern="1200" dirty="0">
              <a:solidFill>
                <a:srgbClr val="2F5597"/>
              </a:solidFill>
            </a:rPr>
            <a:t>New media platforms</a:t>
          </a:r>
        </a:p>
      </dsp:txBody>
      <dsp:txXfrm>
        <a:off x="6142615" y="2524067"/>
        <a:ext cx="1741992" cy="696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C7514E-4951-49F5-AEAB-806193D3B6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D481E3-C415-49A1-B2E5-98445B3E71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A3082F-7F37-4333-9CCE-B3D72A72E738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CD7DF-FD11-4EBC-883F-12116A20C3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 dirty="0"/>
              <a:t>test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C04C1-9987-475E-B55D-97647A9825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61780CF-853F-4477-91E2-D920BDB651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32888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D13E6FA-6B20-4101-B53A-7CC93691C27A}" type="datetimeFigureOut">
              <a:rPr lang="en-US" smtClean="0"/>
              <a:t>2/7/2023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 dirty="0"/>
              <a:t>test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A9FD94F-8357-482F-8597-4174387CB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28221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FD94F-8357-482F-8597-4174387CB17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232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Reviewed successful education campaigns across the country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Utilized proven strategies for effective messaging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Opted for eye-catching designs simple enough to not be too distracting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Sought input from MCBC on messaging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FD94F-8357-482F-8597-4174387CB17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303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Banners will be hung from light posts around the county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Yard signs will be available for pick-up at public works departments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FD94F-8357-482F-8597-4174387CB17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294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Almost 150 banners deployed in all jurisdictions and unincorporated Marin County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Signs hung at Bayside MLK campuses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FD94F-8357-482F-8597-4174387CB1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59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FD94F-8357-482F-8597-4174387CB17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464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FD94F-8357-482F-8597-4174387CB17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10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8 banners initially planned for Drake based on a collision trends analysis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Despite getting County approvals, we were unable to hang the banners last fall due to the presence of other banners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Reached out to Juanita at the Marin City CDC to introduce the program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From the County, the previous banners are being renewed for this year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FD94F-8357-482F-8597-4174387CB17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505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FD94F-8357-482F-8597-4174387CB17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30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FD94F-8357-482F-8597-4174387CB17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255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FD94F-8357-482F-8597-4174387CB1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383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Campaign has been going on for several years – fall 2022 was time for a refresh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FD94F-8357-482F-8597-4174387CB17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577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New media platforms = Facebook, Instagram, etc.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FD94F-8357-482F-8597-4174387CB17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158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FD94F-8357-482F-8597-4174387CB17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097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FD94F-8357-482F-8597-4174387CB17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510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The top PCFs are consistent when looking at all crashes, KSI crashes, and fatal crashes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Drunk driving was deemed to be too big a topic to cover just as part of this program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7</a:t>
            </a:fld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5688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Distracted driving not recorded in Marin County data, but statewide surveys show that this is an important issue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While the percentage of bicycles at fault is low, unsafe behavior should still be addressed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8</a:t>
            </a:fld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0492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test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FD94F-8357-482F-8597-4174387CB17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304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7547C9-6CD0-45B9-A297-D9EC2242C3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0" y="4084"/>
            <a:ext cx="2173077" cy="21762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B87A09C-84A5-4544-A2D0-CD407BCB5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0323" y="4084"/>
            <a:ext cx="2173077" cy="21762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32B3383-21C8-4AA2-9E0A-EEC17DE94A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25305" y="4084"/>
            <a:ext cx="2173077" cy="21762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47223B1-11E4-41B1-8B22-5235F739A6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75341" y="4084"/>
            <a:ext cx="2173077" cy="21762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91FDAD-C848-4F63-821A-37D417867530}"/>
              </a:ext>
            </a:extLst>
          </p:cNvPr>
          <p:cNvCxnSpPr>
            <a:cxnSpLocks/>
          </p:cNvCxnSpPr>
          <p:nvPr/>
        </p:nvCxnSpPr>
        <p:spPr>
          <a:xfrm>
            <a:off x="0" y="6527987"/>
            <a:ext cx="9144000" cy="0"/>
          </a:xfrm>
          <a:prstGeom prst="line">
            <a:avLst/>
          </a:prstGeom>
          <a:ln w="25400">
            <a:solidFill>
              <a:srgbClr val="1D42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4284D89-B2F2-45BB-AABD-51AE8B3FB9F4}"/>
              </a:ext>
            </a:extLst>
          </p:cNvPr>
          <p:cNvSpPr txBox="1"/>
          <p:nvPr/>
        </p:nvSpPr>
        <p:spPr>
          <a:xfrm>
            <a:off x="1142999" y="3968206"/>
            <a:ext cx="6858000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75" dirty="0">
                <a:solidFill>
                  <a:srgbClr val="173462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Transportation Authority of Marin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52C2C3A3-05A9-4526-AAA4-C617CA26B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61" y="2402758"/>
            <a:ext cx="896527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475" b="1">
                <a:solidFill>
                  <a:srgbClr val="036B46"/>
                </a:solidFill>
                <a:latin typeface="Corbel" panose="020B0503020204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B197EB6-9218-4840-BC82-0AB32D735B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2907" y="4415276"/>
            <a:ext cx="6278187" cy="36933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125"/>
            </a:lvl1pPr>
          </a:lstStyle>
          <a:p>
            <a:pPr lvl="0"/>
            <a:r>
              <a:rPr lang="en-US" dirty="0"/>
              <a:t>Click to add Presenter Name, Title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6B32DC1-20B9-4F58-990F-EAF6B5A9FD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8919" y="4983281"/>
            <a:ext cx="3958937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</a:lstStyle>
          <a:p>
            <a:pPr lvl="0"/>
            <a:r>
              <a:rPr lang="en-US" dirty="0"/>
              <a:t>Click to add Presentation Date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65B8B7-DB2C-4EE7-935C-4BE2DD1DA1E7}"/>
              </a:ext>
            </a:extLst>
          </p:cNvPr>
          <p:cNvCxnSpPr>
            <a:cxnSpLocks/>
          </p:cNvCxnSpPr>
          <p:nvPr userDrawn="1"/>
        </p:nvCxnSpPr>
        <p:spPr>
          <a:xfrm>
            <a:off x="0" y="6527987"/>
            <a:ext cx="9144000" cy="0"/>
          </a:xfrm>
          <a:prstGeom prst="line">
            <a:avLst/>
          </a:prstGeom>
          <a:ln w="25400">
            <a:solidFill>
              <a:srgbClr val="1D42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DDEE56A-5E41-4243-825C-C29A5BF28D12}"/>
              </a:ext>
            </a:extLst>
          </p:cNvPr>
          <p:cNvSpPr txBox="1"/>
          <p:nvPr userDrawn="1"/>
        </p:nvSpPr>
        <p:spPr>
          <a:xfrm>
            <a:off x="1142999" y="3889337"/>
            <a:ext cx="685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rgbClr val="173462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Transportation Authority of Marin</a:t>
            </a:r>
          </a:p>
        </p:txBody>
      </p:sp>
    </p:spTree>
    <p:extLst>
      <p:ext uri="{BB962C8B-B14F-4D97-AF65-F5344CB8AC3E}">
        <p14:creationId xmlns:p14="http://schemas.microsoft.com/office/powerpoint/2010/main" val="1527186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28F4A5-FCC3-4654-BB0A-8646ACC96F4C}"/>
              </a:ext>
            </a:extLst>
          </p:cNvPr>
          <p:cNvCxnSpPr/>
          <p:nvPr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B172FDBF-5483-4B14-AAEF-11922D504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18" y="7"/>
            <a:ext cx="8645494" cy="766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75" b="1">
                <a:solidFill>
                  <a:srgbClr val="036B46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01E16C-CF5C-4B9B-908F-423E0601ACA4}"/>
              </a:ext>
            </a:extLst>
          </p:cNvPr>
          <p:cNvCxnSpPr/>
          <p:nvPr userDrawn="1"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16CECBE-4E9F-4BF2-BDE9-FAB0CBA5EEF6}"/>
              </a:ext>
            </a:extLst>
          </p:cNvPr>
          <p:cNvSpPr/>
          <p:nvPr userDrawn="1"/>
        </p:nvSpPr>
        <p:spPr>
          <a:xfrm>
            <a:off x="8811308" y="6533502"/>
            <a:ext cx="329184" cy="324498"/>
          </a:xfrm>
          <a:prstGeom prst="ellipse">
            <a:avLst/>
          </a:prstGeom>
          <a:solidFill>
            <a:srgbClr val="036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633C66E-489C-45FE-8A97-B238376A70C3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9560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513F4E-4791-44EC-9FC6-BA256F1E0D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32104"/>
            <a:ext cx="9144000" cy="5157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44"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63D355-E732-45C3-B57C-F070C7792383}"/>
              </a:ext>
            </a:extLst>
          </p:cNvPr>
          <p:cNvCxnSpPr/>
          <p:nvPr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486A436B-1B33-4BCA-A8DE-3BB5F09D1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18" y="7"/>
            <a:ext cx="8645494" cy="766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75" b="1">
                <a:solidFill>
                  <a:srgbClr val="036B46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FF9522-E6C0-43CD-B1F4-D1C13DFA0071}"/>
              </a:ext>
            </a:extLst>
          </p:cNvPr>
          <p:cNvCxnSpPr/>
          <p:nvPr userDrawn="1"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AE8741C9-36CF-4C64-B595-1E9D0BFB3CD4}"/>
              </a:ext>
            </a:extLst>
          </p:cNvPr>
          <p:cNvSpPr/>
          <p:nvPr userDrawn="1"/>
        </p:nvSpPr>
        <p:spPr>
          <a:xfrm>
            <a:off x="8811308" y="6533502"/>
            <a:ext cx="329184" cy="324498"/>
          </a:xfrm>
          <a:prstGeom prst="ellipse">
            <a:avLst/>
          </a:prstGeom>
          <a:solidFill>
            <a:srgbClr val="036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633C66E-489C-45FE-8A97-B238376A70C3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0669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icture with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513F4E-4791-44EC-9FC6-BA256F1E0D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32104"/>
            <a:ext cx="9144000" cy="48090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44"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63D355-E732-45C3-B57C-F070C7792383}"/>
              </a:ext>
            </a:extLst>
          </p:cNvPr>
          <p:cNvCxnSpPr/>
          <p:nvPr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2A3B5-4D71-4FAB-BE95-9F8B743BB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5619" y="5651666"/>
            <a:ext cx="8645493" cy="45228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125">
                <a:solidFill>
                  <a:srgbClr val="173462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03275D-4D16-4D44-B1F8-BA674C334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18" y="7"/>
            <a:ext cx="8645494" cy="766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75" b="1">
                <a:solidFill>
                  <a:srgbClr val="036B46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163144-F88D-48E9-9C34-4B8EDC0637BC}"/>
              </a:ext>
            </a:extLst>
          </p:cNvPr>
          <p:cNvCxnSpPr/>
          <p:nvPr userDrawn="1"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7DEA9432-4134-4373-B596-DCFFA1E1652A}"/>
              </a:ext>
            </a:extLst>
          </p:cNvPr>
          <p:cNvSpPr/>
          <p:nvPr userDrawn="1"/>
        </p:nvSpPr>
        <p:spPr>
          <a:xfrm>
            <a:off x="8811308" y="6533502"/>
            <a:ext cx="329184" cy="324498"/>
          </a:xfrm>
          <a:prstGeom prst="ellipse">
            <a:avLst/>
          </a:prstGeom>
          <a:solidFill>
            <a:srgbClr val="036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633C66E-489C-45FE-8A97-B238376A70C3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93077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513F4E-4791-44EC-9FC6-BA256F1E0D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"/>
            <a:ext cx="9144000" cy="60892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44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5FB418-317E-498B-B319-52C13128C1FC}"/>
              </a:ext>
            </a:extLst>
          </p:cNvPr>
          <p:cNvSpPr/>
          <p:nvPr userDrawn="1"/>
        </p:nvSpPr>
        <p:spPr>
          <a:xfrm>
            <a:off x="8811308" y="6533502"/>
            <a:ext cx="329184" cy="324498"/>
          </a:xfrm>
          <a:prstGeom prst="ellipse">
            <a:avLst/>
          </a:prstGeom>
          <a:solidFill>
            <a:srgbClr val="036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633C66E-489C-45FE-8A97-B238376A70C3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69595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82FD80-E279-47D3-8BD0-B2FAE83669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4468761" cy="60893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E0A8D61-9133-42EE-8674-3D428D29B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5241" y="1"/>
            <a:ext cx="4468761" cy="60893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289309" marR="0" lvl="0" indent="-289309" algn="l" defTabSz="514325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00D45D-F110-4338-92B4-2D9F48E835E7}"/>
              </a:ext>
            </a:extLst>
          </p:cNvPr>
          <p:cNvSpPr/>
          <p:nvPr userDrawn="1"/>
        </p:nvSpPr>
        <p:spPr>
          <a:xfrm>
            <a:off x="8811308" y="6533502"/>
            <a:ext cx="329184" cy="324498"/>
          </a:xfrm>
          <a:prstGeom prst="ellipse">
            <a:avLst/>
          </a:prstGeom>
          <a:solidFill>
            <a:srgbClr val="036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633C66E-489C-45FE-8A97-B238376A70C3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4815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82FD80-E279-47D3-8BD0-B2FAE83669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914401"/>
            <a:ext cx="4468761" cy="5174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E0A8D61-9133-42EE-8674-3D428D29B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5241" y="914400"/>
            <a:ext cx="4468761" cy="517490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289309" marR="0" lvl="0" indent="-289309" algn="l" defTabSz="514325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dirty="0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F90937-4F21-4986-8750-BD94E213B5CC}"/>
              </a:ext>
            </a:extLst>
          </p:cNvPr>
          <p:cNvCxnSpPr/>
          <p:nvPr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79265BB3-190B-47D9-BAF8-86B1B23BB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18" y="7"/>
            <a:ext cx="8645494" cy="766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75" b="1">
                <a:solidFill>
                  <a:srgbClr val="036B46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C4D78B-1857-410D-AE37-9D987D414F0B}"/>
              </a:ext>
            </a:extLst>
          </p:cNvPr>
          <p:cNvCxnSpPr/>
          <p:nvPr userDrawn="1"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34E57FC9-ECEF-4928-B0EF-0C974D623C11}"/>
              </a:ext>
            </a:extLst>
          </p:cNvPr>
          <p:cNvSpPr/>
          <p:nvPr userDrawn="1"/>
        </p:nvSpPr>
        <p:spPr>
          <a:xfrm>
            <a:off x="8811308" y="6533502"/>
            <a:ext cx="329184" cy="324498"/>
          </a:xfrm>
          <a:prstGeom prst="ellipse">
            <a:avLst/>
          </a:prstGeom>
          <a:solidFill>
            <a:srgbClr val="036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633C66E-489C-45FE-8A97-B238376A70C3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66284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82FD80-E279-47D3-8BD0-B2FAE83669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9299" y="152409"/>
            <a:ext cx="3264450" cy="29349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F8A623B-29B8-4C95-BBED-B0F85779FB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00253" y="152409"/>
            <a:ext cx="3264450" cy="29349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6878962-97BE-42EA-9EA4-93908C076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39775" y="3254486"/>
            <a:ext cx="3264450" cy="29349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E97A9E-A33F-4BAD-A58D-C0C6EB42C4A5}"/>
              </a:ext>
            </a:extLst>
          </p:cNvPr>
          <p:cNvSpPr/>
          <p:nvPr userDrawn="1"/>
        </p:nvSpPr>
        <p:spPr>
          <a:xfrm>
            <a:off x="8811308" y="6533502"/>
            <a:ext cx="329184" cy="324498"/>
          </a:xfrm>
          <a:prstGeom prst="ellipse">
            <a:avLst/>
          </a:prstGeom>
          <a:solidFill>
            <a:srgbClr val="036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633C66E-489C-45FE-8A97-B238376A70C3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9402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82FD80-E279-47D3-8BD0-B2FAE83669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5618" y="930629"/>
            <a:ext cx="3291840" cy="2697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F8A623B-29B8-4C95-BBED-B0F85779FB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542" y="930629"/>
            <a:ext cx="3291840" cy="2697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6878962-97BE-42EA-9EA4-93908C076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39775" y="3628109"/>
            <a:ext cx="3291840" cy="2697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8BC6EB-708B-4EFF-840A-24D187692167}"/>
              </a:ext>
            </a:extLst>
          </p:cNvPr>
          <p:cNvCxnSpPr/>
          <p:nvPr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F3507F4D-F85E-45FC-8FEA-F894592D4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18" y="7"/>
            <a:ext cx="8645494" cy="766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75" b="1">
                <a:solidFill>
                  <a:srgbClr val="036B46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2FCCFC-31A7-40EC-926F-A20B97812A6F}"/>
              </a:ext>
            </a:extLst>
          </p:cNvPr>
          <p:cNvCxnSpPr/>
          <p:nvPr userDrawn="1"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63B62AEA-F73F-4B8C-BD88-3B8622588DDE}"/>
              </a:ext>
            </a:extLst>
          </p:cNvPr>
          <p:cNvSpPr/>
          <p:nvPr userDrawn="1"/>
        </p:nvSpPr>
        <p:spPr>
          <a:xfrm>
            <a:off x="8811308" y="6533502"/>
            <a:ext cx="329184" cy="324498"/>
          </a:xfrm>
          <a:prstGeom prst="ellipse">
            <a:avLst/>
          </a:prstGeom>
          <a:solidFill>
            <a:srgbClr val="036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633C66E-489C-45FE-8A97-B238376A70C3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66114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82FD80-E279-47D3-8BD0-B2FAE83669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1467" y="113080"/>
            <a:ext cx="3264450" cy="29349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607F694-6A11-4829-BCFB-61C20F36FD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48085" y="113080"/>
            <a:ext cx="3264450" cy="29349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F997F03-EC8E-40A7-8B3B-4A12F15725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48085" y="3205324"/>
            <a:ext cx="3264450" cy="29349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AAB7885-14D5-42B4-8AAB-5DEAF22DEB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1467" y="3205324"/>
            <a:ext cx="3264450" cy="29349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B9E161-874B-4010-87D9-E2E6E5BEB3CD}"/>
              </a:ext>
            </a:extLst>
          </p:cNvPr>
          <p:cNvSpPr/>
          <p:nvPr userDrawn="1"/>
        </p:nvSpPr>
        <p:spPr>
          <a:xfrm>
            <a:off x="8811308" y="6533502"/>
            <a:ext cx="329184" cy="324498"/>
          </a:xfrm>
          <a:prstGeom prst="ellipse">
            <a:avLst/>
          </a:prstGeom>
          <a:solidFill>
            <a:srgbClr val="036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633C66E-489C-45FE-8A97-B238376A70C3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89575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s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82FD80-E279-47D3-8BD0-B2FAE83669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847" y="914400"/>
            <a:ext cx="3264450" cy="2560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607F694-6A11-4829-BCFB-61C20F36FD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99704" y="887199"/>
            <a:ext cx="3264450" cy="2560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F997F03-EC8E-40A7-8B3B-4A12F15725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99704" y="3552400"/>
            <a:ext cx="3264450" cy="2560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AAB7885-14D5-42B4-8AAB-5DEAF22DEB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9847" y="3552399"/>
            <a:ext cx="3264450" cy="2560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A63833-2021-4CE9-A518-CF646589A5A2}"/>
              </a:ext>
            </a:extLst>
          </p:cNvPr>
          <p:cNvCxnSpPr/>
          <p:nvPr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70EC9F47-736A-479B-9C5E-4BF3B1EAC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18" y="7"/>
            <a:ext cx="8645494" cy="766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75" b="1">
                <a:solidFill>
                  <a:srgbClr val="036B46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FF4147-B47E-4099-BF53-0F6BD9A819E0}"/>
              </a:ext>
            </a:extLst>
          </p:cNvPr>
          <p:cNvCxnSpPr/>
          <p:nvPr userDrawn="1"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4ECD6DA6-19D1-4894-9408-F13A2562E3AC}"/>
              </a:ext>
            </a:extLst>
          </p:cNvPr>
          <p:cNvSpPr/>
          <p:nvPr userDrawn="1"/>
        </p:nvSpPr>
        <p:spPr>
          <a:xfrm>
            <a:off x="8811308" y="6533502"/>
            <a:ext cx="329184" cy="324498"/>
          </a:xfrm>
          <a:prstGeom prst="ellipse">
            <a:avLst/>
          </a:prstGeom>
          <a:solidFill>
            <a:srgbClr val="036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633C66E-489C-45FE-8A97-B238376A70C3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90848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 Title Slide with Pic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91FDAD-C848-4F63-821A-37D417867530}"/>
              </a:ext>
            </a:extLst>
          </p:cNvPr>
          <p:cNvCxnSpPr>
            <a:cxnSpLocks/>
          </p:cNvCxnSpPr>
          <p:nvPr/>
        </p:nvCxnSpPr>
        <p:spPr>
          <a:xfrm>
            <a:off x="0" y="6527987"/>
            <a:ext cx="9144000" cy="0"/>
          </a:xfrm>
          <a:prstGeom prst="line">
            <a:avLst/>
          </a:prstGeom>
          <a:ln w="25400">
            <a:solidFill>
              <a:srgbClr val="1D42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>
            <a:extLst>
              <a:ext uri="{FF2B5EF4-FFF2-40B4-BE49-F238E27FC236}">
                <a16:creationId xmlns:a16="http://schemas.microsoft.com/office/drawing/2014/main" id="{52C2C3A3-05A9-4526-AAA4-C617CA26B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61" y="2557906"/>
            <a:ext cx="896527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>
                <a:solidFill>
                  <a:srgbClr val="036B46"/>
                </a:solidFill>
                <a:latin typeface="Corbel" panose="020B0503020204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B197EB6-9218-4840-BC82-0AB32D735B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2907" y="4415276"/>
            <a:ext cx="6278187" cy="36933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en-US" dirty="0"/>
              <a:t>Click to add Meeting Title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6B32DC1-20B9-4F58-990F-EAF6B5A9FD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8919" y="4983281"/>
            <a:ext cx="3958937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Click to add Presentation 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96A8FF-1899-4729-A6AD-28A7E7E95A7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"/>
            <a:ext cx="2173986" cy="2295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9BA54-9551-4927-9F8B-ACFB8DCBC7C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31" y="0"/>
            <a:ext cx="2167751" cy="2295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8CE09A-5BC1-44B5-B9A1-7FFE78BD117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22" y="0"/>
            <a:ext cx="2173077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81C956-03C0-4035-94BA-9580D2AF65CF}"/>
              </a:ext>
            </a:extLst>
          </p:cNvPr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39" y="0"/>
            <a:ext cx="2173986" cy="229514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9E2D0E-8FE2-4E0F-AAA0-91EC93FF50F8}"/>
              </a:ext>
            </a:extLst>
          </p:cNvPr>
          <p:cNvCxnSpPr>
            <a:cxnSpLocks/>
          </p:cNvCxnSpPr>
          <p:nvPr userDrawn="1"/>
        </p:nvCxnSpPr>
        <p:spPr>
          <a:xfrm>
            <a:off x="0" y="6527987"/>
            <a:ext cx="9144000" cy="0"/>
          </a:xfrm>
          <a:prstGeom prst="line">
            <a:avLst/>
          </a:prstGeom>
          <a:ln w="25400">
            <a:solidFill>
              <a:srgbClr val="1D42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BC10D12-EFA6-43D4-9615-12BE721E648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"/>
            <a:ext cx="2173986" cy="21762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BCA595-3429-48E6-BD59-FF92E80765A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30" y="0"/>
            <a:ext cx="2176272" cy="23041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42F560-6B83-4F10-8212-75B80021165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622" y="0"/>
            <a:ext cx="2068769" cy="2176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B238CC-76CF-4263-BADB-A76CA02E495E}"/>
              </a:ext>
            </a:extLst>
          </p:cNvPr>
          <p:cNvPicPr>
            <a:picLocks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39" y="0"/>
            <a:ext cx="2176272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21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ictur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82FD80-E279-47D3-8BD0-B2FAE83669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114" y="88500"/>
            <a:ext cx="2843784" cy="2846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4C8D055-47DE-4086-B4FA-AF7022C98C8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50108" y="88500"/>
            <a:ext cx="2843784" cy="2846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DF04F28-05C9-45B4-B962-C37C8EC7CA3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16102" y="91440"/>
            <a:ext cx="2843784" cy="2846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0650476-E97D-4B1A-9296-01635A0D8AD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114" y="3180744"/>
            <a:ext cx="2843784" cy="2846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8BE256A-93F6-406E-B0A2-0E4382FA48B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150108" y="3180743"/>
            <a:ext cx="2843784" cy="2846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1E7E3D9B-A91F-43B5-9E79-22741DC5B41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16102" y="3180743"/>
            <a:ext cx="2843784" cy="2846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ED0802C-E93B-4438-93E9-2A111E1DE9F3}"/>
              </a:ext>
            </a:extLst>
          </p:cNvPr>
          <p:cNvSpPr/>
          <p:nvPr userDrawn="1"/>
        </p:nvSpPr>
        <p:spPr>
          <a:xfrm>
            <a:off x="8811308" y="6533502"/>
            <a:ext cx="329184" cy="324498"/>
          </a:xfrm>
          <a:prstGeom prst="ellipse">
            <a:avLst/>
          </a:prstGeom>
          <a:solidFill>
            <a:srgbClr val="036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633C66E-489C-45FE-8A97-B238376A70C3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22953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ictures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82FD80-E279-47D3-8BD0-B2FAE83669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5619" y="880297"/>
            <a:ext cx="2743200" cy="2560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4C8D055-47DE-4086-B4FA-AF7022C98C8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00400" y="890769"/>
            <a:ext cx="2743200" cy="2560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DF04F28-05C9-45B4-B962-C37C8EC7CA3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45181" y="890769"/>
            <a:ext cx="2743200" cy="2560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0650476-E97D-4B1A-9296-01635A0D8AD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55619" y="3543673"/>
            <a:ext cx="2743200" cy="2560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8BE256A-93F6-406E-B0A2-0E4382FA48B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00400" y="3543673"/>
            <a:ext cx="2743200" cy="2560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1E7E3D9B-A91F-43B5-9E79-22741DC5B41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7912" y="3543673"/>
            <a:ext cx="2743200" cy="25603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AE8DC7-4B46-40CB-92EB-11D9CA820FD6}"/>
              </a:ext>
            </a:extLst>
          </p:cNvPr>
          <p:cNvCxnSpPr/>
          <p:nvPr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1CE33AEE-7245-462F-8FA1-831E519E2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18" y="7"/>
            <a:ext cx="8645494" cy="766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75" b="1">
                <a:solidFill>
                  <a:srgbClr val="036B46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C53D09-FCFF-455B-9C6C-5089337A9156}"/>
              </a:ext>
            </a:extLst>
          </p:cNvPr>
          <p:cNvCxnSpPr/>
          <p:nvPr userDrawn="1"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F9087512-FD91-4A5E-A7ED-43018775BA84}"/>
              </a:ext>
            </a:extLst>
          </p:cNvPr>
          <p:cNvSpPr/>
          <p:nvPr userDrawn="1"/>
        </p:nvSpPr>
        <p:spPr>
          <a:xfrm>
            <a:off x="8811308" y="6533502"/>
            <a:ext cx="329184" cy="324498"/>
          </a:xfrm>
          <a:prstGeom prst="ellipse">
            <a:avLst/>
          </a:prstGeom>
          <a:solidFill>
            <a:srgbClr val="036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633C66E-489C-45FE-8A97-B238376A70C3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34789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Pictur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82FD80-E279-47D3-8BD0-B2FAE83669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79610"/>
            <a:ext cx="2148840" cy="2487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5C4DFC98-4D97-48C7-A82A-D4CF1C2208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31168" y="179609"/>
            <a:ext cx="2148840" cy="2487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7EE1EB98-F589-49FC-80DD-6881CF2BFF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62335" y="179609"/>
            <a:ext cx="2148840" cy="2487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25FFFCA4-6AB1-43B9-958C-BA746614E0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3502" y="179608"/>
            <a:ext cx="2148840" cy="2487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A5D2BA6-AE54-4F07-9692-80F4797299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2971532"/>
            <a:ext cx="2148840" cy="2487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6F5F8ED-CE9E-4487-9E6C-70130661E94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30551" y="2971532"/>
            <a:ext cx="2148840" cy="2487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EDF1F3F-0BAF-465D-8241-92DB28A2F1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61101" y="2971532"/>
            <a:ext cx="2148840" cy="2487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79C45DFD-43DE-4A8F-8E77-327E72D2A17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91652" y="2971532"/>
            <a:ext cx="2148840" cy="2487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91EBE38-7D50-463A-BA3D-7EF81BBE4C4E}"/>
              </a:ext>
            </a:extLst>
          </p:cNvPr>
          <p:cNvSpPr/>
          <p:nvPr userDrawn="1"/>
        </p:nvSpPr>
        <p:spPr>
          <a:xfrm>
            <a:off x="8811308" y="6533502"/>
            <a:ext cx="329184" cy="324498"/>
          </a:xfrm>
          <a:prstGeom prst="ellipse">
            <a:avLst/>
          </a:prstGeom>
          <a:solidFill>
            <a:srgbClr val="036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633C66E-489C-45FE-8A97-B238376A70C3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08255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Pictures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82FD80-E279-47D3-8BD0-B2FAE83669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914400"/>
            <a:ext cx="2109020" cy="2487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5C4DFC98-4D97-48C7-A82A-D4CF1C2208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58820" y="914400"/>
            <a:ext cx="2109020" cy="2487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7EE1EB98-F589-49FC-80DD-6881CF2BFF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6161" y="914400"/>
            <a:ext cx="2109020" cy="2487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25FFFCA4-6AB1-43B9-958C-BA746614E0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34980" y="914400"/>
            <a:ext cx="2109020" cy="2487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A5D2BA6-AE54-4F07-9692-80F4797299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3539119"/>
            <a:ext cx="2109020" cy="2487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6F5F8ED-CE9E-4487-9E6C-70130661E94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58820" y="3539119"/>
            <a:ext cx="2109020" cy="2487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EDF1F3F-0BAF-465D-8241-92DB28A2F1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76161" y="3539119"/>
            <a:ext cx="2109020" cy="2487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79C45DFD-43DE-4A8F-8E77-327E72D2A17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34980" y="3539119"/>
            <a:ext cx="2109020" cy="24875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9602E3-9440-4EE5-8EC7-C19000927170}"/>
              </a:ext>
            </a:extLst>
          </p:cNvPr>
          <p:cNvCxnSpPr/>
          <p:nvPr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5DDFB889-F9BB-493E-87EE-56AF4E110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18" y="7"/>
            <a:ext cx="8645494" cy="766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75" b="1">
                <a:solidFill>
                  <a:srgbClr val="036B46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B999F1-A0AF-47B6-9CA7-9BB4850FFBA4}"/>
              </a:ext>
            </a:extLst>
          </p:cNvPr>
          <p:cNvCxnSpPr/>
          <p:nvPr userDrawn="1"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912ED6B8-791E-42A2-9AF7-FA76A54BA139}"/>
              </a:ext>
            </a:extLst>
          </p:cNvPr>
          <p:cNvSpPr/>
          <p:nvPr userDrawn="1"/>
        </p:nvSpPr>
        <p:spPr>
          <a:xfrm>
            <a:off x="8811308" y="6533502"/>
            <a:ext cx="329184" cy="324498"/>
          </a:xfrm>
          <a:prstGeom prst="ellipse">
            <a:avLst/>
          </a:prstGeom>
          <a:solidFill>
            <a:srgbClr val="036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633C66E-489C-45FE-8A97-B238376A70C3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70660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A319C7E-7A83-4218-A772-91293839D3B9}"/>
              </a:ext>
            </a:extLst>
          </p:cNvPr>
          <p:cNvSpPr/>
          <p:nvPr userDrawn="1"/>
        </p:nvSpPr>
        <p:spPr>
          <a:xfrm>
            <a:off x="8811308" y="6533502"/>
            <a:ext cx="329184" cy="324498"/>
          </a:xfrm>
          <a:prstGeom prst="ellipse">
            <a:avLst/>
          </a:prstGeom>
          <a:solidFill>
            <a:srgbClr val="036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633C66E-489C-45FE-8A97-B238376A70C3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86511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91FDAD-C848-4F63-821A-37D417867530}"/>
              </a:ext>
            </a:extLst>
          </p:cNvPr>
          <p:cNvCxnSpPr>
            <a:cxnSpLocks/>
          </p:cNvCxnSpPr>
          <p:nvPr/>
        </p:nvCxnSpPr>
        <p:spPr>
          <a:xfrm>
            <a:off x="0" y="6527987"/>
            <a:ext cx="9144000" cy="0"/>
          </a:xfrm>
          <a:prstGeom prst="line">
            <a:avLst/>
          </a:prstGeom>
          <a:ln w="25400">
            <a:solidFill>
              <a:srgbClr val="1D42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006A44-E120-4F5A-8F58-969DE9C8B0AA}"/>
              </a:ext>
            </a:extLst>
          </p:cNvPr>
          <p:cNvCxnSpPr/>
          <p:nvPr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95B69F0-CFAF-465B-A175-DC3F600975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0953" y="2515395"/>
            <a:ext cx="5202092" cy="70408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250"/>
            </a:lvl1pPr>
            <a:lvl2pPr marL="257162" indent="0">
              <a:buNone/>
              <a:defRPr/>
            </a:lvl2pPr>
            <a:lvl3pPr marL="514324" indent="0">
              <a:buNone/>
              <a:defRPr/>
            </a:lvl3pPr>
            <a:lvl4pPr marL="771486" indent="0">
              <a:buNone/>
              <a:defRPr/>
            </a:lvl4pPr>
            <a:lvl5pPr marL="1028649" indent="0">
              <a:buNone/>
              <a:defRPr/>
            </a:lvl5pPr>
          </a:lstStyle>
          <a:p>
            <a:pPr lvl="0"/>
            <a:r>
              <a:rPr lang="en-US" dirty="0"/>
              <a:t>Click to edit Thank You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B87C0A8-A26E-4657-8244-FAB83B8749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5618" y="4352735"/>
            <a:ext cx="8645494" cy="4032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257162" indent="0">
              <a:buNone/>
              <a:defRPr/>
            </a:lvl2pPr>
            <a:lvl3pPr marL="514324" indent="0">
              <a:buNone/>
              <a:defRPr/>
            </a:lvl3pPr>
            <a:lvl4pPr marL="771486" indent="0">
              <a:buNone/>
              <a:defRPr/>
            </a:lvl4pPr>
            <a:lvl5pPr marL="1028649" indent="0">
              <a:buNone/>
              <a:defRPr/>
            </a:lvl5pPr>
          </a:lstStyle>
          <a:p>
            <a:pPr lvl="0"/>
            <a:r>
              <a:rPr lang="en-US" dirty="0"/>
              <a:t>Click to edit Contact Name, Title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9AA3BBAA-4518-48B6-A108-181E635566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5618" y="4765793"/>
            <a:ext cx="8645494" cy="339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25"/>
            </a:lvl1pPr>
            <a:lvl2pPr marL="257162" indent="0">
              <a:buNone/>
              <a:defRPr/>
            </a:lvl2pPr>
            <a:lvl3pPr marL="514324" indent="0">
              <a:buNone/>
              <a:defRPr/>
            </a:lvl3pPr>
            <a:lvl4pPr marL="771486" indent="0">
              <a:buNone/>
              <a:defRPr/>
            </a:lvl4pPr>
            <a:lvl5pPr marL="1028649" indent="0">
              <a:buNone/>
              <a:defRPr/>
            </a:lvl5pPr>
          </a:lstStyle>
          <a:p>
            <a:pPr lvl="0"/>
            <a:r>
              <a:rPr lang="en-US" dirty="0"/>
              <a:t>Click to edit Department or Agency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CBF1878-CEC9-476B-8110-66BA98C89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5618" y="5119245"/>
            <a:ext cx="8645494" cy="3334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25"/>
            </a:lvl1pPr>
            <a:lvl2pPr marL="257162" indent="0">
              <a:buNone/>
              <a:defRPr/>
            </a:lvl2pPr>
            <a:lvl3pPr marL="514324" indent="0">
              <a:buNone/>
              <a:defRPr/>
            </a:lvl3pPr>
            <a:lvl4pPr marL="771486" indent="0">
              <a:buNone/>
              <a:defRPr/>
            </a:lvl4pPr>
            <a:lvl5pPr marL="1028649" indent="0">
              <a:buNone/>
              <a:defRPr/>
            </a:lvl5pPr>
          </a:lstStyle>
          <a:p>
            <a:pPr lvl="0"/>
            <a:r>
              <a:rPr lang="en-US" dirty="0"/>
              <a:t>Click to edit email or phone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6371BC1-0DF9-49D1-9483-62F0A0A31B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5618" y="5463684"/>
            <a:ext cx="8645494" cy="3334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25"/>
            </a:lvl1pPr>
            <a:lvl2pPr marL="257162" indent="0">
              <a:buNone/>
              <a:defRPr/>
            </a:lvl2pPr>
            <a:lvl3pPr marL="514324" indent="0">
              <a:buNone/>
              <a:defRPr/>
            </a:lvl3pPr>
            <a:lvl4pPr marL="771486" indent="0">
              <a:buNone/>
              <a:defRPr/>
            </a:lvl4pPr>
            <a:lvl5pPr marL="1028649" indent="0">
              <a:buNone/>
              <a:defRPr/>
            </a:lvl5pPr>
          </a:lstStyle>
          <a:p>
            <a:pPr lvl="0"/>
            <a:r>
              <a:rPr lang="en-US" dirty="0"/>
              <a:t>Click to edit email or phone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8E57DD8-EAA4-495F-98EC-8C271BED15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618" y="7"/>
            <a:ext cx="8645494" cy="766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75" b="1">
                <a:solidFill>
                  <a:srgbClr val="036B46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Q&amp;A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2EA75C-7580-4E09-9783-18A064DAE7EF}"/>
              </a:ext>
            </a:extLst>
          </p:cNvPr>
          <p:cNvCxnSpPr>
            <a:cxnSpLocks/>
          </p:cNvCxnSpPr>
          <p:nvPr userDrawn="1"/>
        </p:nvCxnSpPr>
        <p:spPr>
          <a:xfrm>
            <a:off x="0" y="6527987"/>
            <a:ext cx="9144000" cy="0"/>
          </a:xfrm>
          <a:prstGeom prst="line">
            <a:avLst/>
          </a:prstGeom>
          <a:ln w="25400">
            <a:solidFill>
              <a:srgbClr val="1D42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8201D65-9CF2-45E1-9815-D326530E22B8}"/>
              </a:ext>
            </a:extLst>
          </p:cNvPr>
          <p:cNvCxnSpPr/>
          <p:nvPr userDrawn="1"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163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Picture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47223B1-11E4-41B1-8B22-5235F739A6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483992"/>
            <a:ext cx="4572000" cy="5306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91FDAD-C848-4F63-821A-37D417867530}"/>
              </a:ext>
            </a:extLst>
          </p:cNvPr>
          <p:cNvCxnSpPr>
            <a:cxnSpLocks/>
          </p:cNvCxnSpPr>
          <p:nvPr/>
        </p:nvCxnSpPr>
        <p:spPr>
          <a:xfrm>
            <a:off x="0" y="6527987"/>
            <a:ext cx="9144000" cy="0"/>
          </a:xfrm>
          <a:prstGeom prst="line">
            <a:avLst/>
          </a:prstGeom>
          <a:ln w="25400">
            <a:solidFill>
              <a:srgbClr val="1D42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4284D89-B2F2-45BB-AABD-51AE8B3FB9F4}"/>
              </a:ext>
            </a:extLst>
          </p:cNvPr>
          <p:cNvSpPr txBox="1"/>
          <p:nvPr/>
        </p:nvSpPr>
        <p:spPr>
          <a:xfrm>
            <a:off x="222098" y="4016180"/>
            <a:ext cx="3922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173462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Transportation Authority of Marin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52C2C3A3-05A9-4526-AAA4-C617CA26B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98" y="488998"/>
            <a:ext cx="4209226" cy="294000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50" b="1">
                <a:solidFill>
                  <a:srgbClr val="036B46"/>
                </a:solidFill>
                <a:latin typeface="Corbel" panose="020B0503020204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B197EB6-9218-4840-BC82-0AB32D735B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2097" y="4539400"/>
            <a:ext cx="3804212" cy="36933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25"/>
            </a:lvl1pPr>
          </a:lstStyle>
          <a:p>
            <a:pPr lvl="0"/>
            <a:r>
              <a:rPr lang="en-US" dirty="0"/>
              <a:t>Click to add Presenter Name, Title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6B32DC1-20B9-4F58-990F-EAF6B5A9FD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099" y="5420750"/>
            <a:ext cx="2757077" cy="3693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13"/>
            </a:lvl1pPr>
          </a:lstStyle>
          <a:p>
            <a:pPr lvl="0"/>
            <a:r>
              <a:rPr lang="en-US" dirty="0"/>
              <a:t>Click to add Presentation Date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55466C2-1884-470E-944D-9D362A937EEC}"/>
              </a:ext>
            </a:extLst>
          </p:cNvPr>
          <p:cNvCxnSpPr>
            <a:cxnSpLocks/>
          </p:cNvCxnSpPr>
          <p:nvPr userDrawn="1"/>
        </p:nvCxnSpPr>
        <p:spPr>
          <a:xfrm>
            <a:off x="0" y="6527987"/>
            <a:ext cx="9144000" cy="0"/>
          </a:xfrm>
          <a:prstGeom prst="line">
            <a:avLst/>
          </a:prstGeom>
          <a:ln w="25400">
            <a:solidFill>
              <a:srgbClr val="1D42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153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Picture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91FDAD-C848-4F63-821A-37D417867530}"/>
              </a:ext>
            </a:extLst>
          </p:cNvPr>
          <p:cNvCxnSpPr>
            <a:cxnSpLocks/>
          </p:cNvCxnSpPr>
          <p:nvPr/>
        </p:nvCxnSpPr>
        <p:spPr>
          <a:xfrm>
            <a:off x="0" y="6527987"/>
            <a:ext cx="9144000" cy="0"/>
          </a:xfrm>
          <a:prstGeom prst="line">
            <a:avLst/>
          </a:prstGeom>
          <a:ln w="25400">
            <a:solidFill>
              <a:srgbClr val="1D42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4284D89-B2F2-45BB-AABD-51AE8B3FB9F4}"/>
              </a:ext>
            </a:extLst>
          </p:cNvPr>
          <p:cNvSpPr txBox="1"/>
          <p:nvPr/>
        </p:nvSpPr>
        <p:spPr>
          <a:xfrm>
            <a:off x="163103" y="3856477"/>
            <a:ext cx="4209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173462"/>
                </a:solidFill>
                <a:latin typeface="Corbel" panose="020B0503020204020204" pitchFamily="34" charset="0"/>
                <a:ea typeface="Verdana" panose="020B0604030504040204" pitchFamily="34" charset="0"/>
              </a:rPr>
              <a:t>Transportation Authority of Marin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52C2C3A3-05A9-4526-AAA4-C617CA26B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98" y="488998"/>
            <a:ext cx="4209226" cy="294000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50" b="1">
                <a:solidFill>
                  <a:srgbClr val="036B46"/>
                </a:solidFill>
                <a:latin typeface="Corbel" panose="020B0503020204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B197EB6-9218-4840-BC82-0AB32D735B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2097" y="4539399"/>
            <a:ext cx="3804212" cy="61478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/>
            </a:lvl1pPr>
          </a:lstStyle>
          <a:p>
            <a:pPr lvl="0"/>
            <a:r>
              <a:rPr lang="en-US" dirty="0"/>
              <a:t>Click to add Presenter Name, Title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6B32DC1-20B9-4F58-990F-EAF6B5A9FD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097" y="5287472"/>
            <a:ext cx="2757077" cy="3693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dirty="0"/>
              <a:t>Click to add Presentation 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C437CD-CC9A-42EA-B52C-258D3523E0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0"/>
          <a:stretch/>
        </p:blipFill>
        <p:spPr>
          <a:xfrm>
            <a:off x="4574286" y="0"/>
            <a:ext cx="4569714" cy="530352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8D7A9D-E216-4F8C-AD5E-4AA7BA31B8F1}"/>
              </a:ext>
            </a:extLst>
          </p:cNvPr>
          <p:cNvCxnSpPr>
            <a:cxnSpLocks/>
          </p:cNvCxnSpPr>
          <p:nvPr userDrawn="1"/>
        </p:nvCxnSpPr>
        <p:spPr>
          <a:xfrm>
            <a:off x="0" y="6527987"/>
            <a:ext cx="9144000" cy="0"/>
          </a:xfrm>
          <a:prstGeom prst="line">
            <a:avLst/>
          </a:prstGeom>
          <a:ln w="25400">
            <a:solidFill>
              <a:srgbClr val="1D42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2BCE71B-EFC3-40CD-8992-A2BE3A140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0"/>
          <a:stretch/>
        </p:blipFill>
        <p:spPr>
          <a:xfrm>
            <a:off x="4574286" y="0"/>
            <a:ext cx="4569714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85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3B71B-BB8A-480B-B862-6FBDEA82C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619" y="914407"/>
            <a:ext cx="8645495" cy="52037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7DC2AC-1432-415F-B1D0-E96170990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18" y="7"/>
            <a:ext cx="8645494" cy="766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75" b="1">
                <a:solidFill>
                  <a:srgbClr val="036B46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F893F6-B839-4AF1-B285-241BA705F404}"/>
              </a:ext>
            </a:extLst>
          </p:cNvPr>
          <p:cNvSpPr/>
          <p:nvPr userDrawn="1"/>
        </p:nvSpPr>
        <p:spPr>
          <a:xfrm>
            <a:off x="8811308" y="6533502"/>
            <a:ext cx="329184" cy="324498"/>
          </a:xfrm>
          <a:prstGeom prst="ellipse">
            <a:avLst/>
          </a:prstGeom>
          <a:solidFill>
            <a:srgbClr val="036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633C66E-489C-45FE-8A97-B238376A70C3}" type="slidenum">
              <a:rPr lang="en-US" sz="800" smtClean="0"/>
              <a:t>‹#›</a:t>
            </a:fld>
            <a:endParaRPr lang="en-US" sz="8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47613F-341F-4259-AF84-4072B079DF78}"/>
              </a:ext>
            </a:extLst>
          </p:cNvPr>
          <p:cNvCxnSpPr/>
          <p:nvPr userDrawn="1"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483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52C9B-C554-44C0-8CB8-579FE7887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6234" y="914400"/>
            <a:ext cx="4258619" cy="51985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F8276-5656-43F3-91AB-1ADCB6029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914406"/>
            <a:ext cx="4271961" cy="5198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72B4DC-060D-4858-A678-571D78440496}"/>
              </a:ext>
            </a:extLst>
          </p:cNvPr>
          <p:cNvCxnSpPr/>
          <p:nvPr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53A9D47-04A4-4827-94C9-74E415DAB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18" y="7"/>
            <a:ext cx="8645494" cy="766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75" b="1">
                <a:solidFill>
                  <a:srgbClr val="036B46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DDADE4-21F1-441D-ADC8-85658A1F0DE3}"/>
              </a:ext>
            </a:extLst>
          </p:cNvPr>
          <p:cNvCxnSpPr/>
          <p:nvPr userDrawn="1"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00084D9-D9E7-41D3-9E8A-D434D90D632D}"/>
              </a:ext>
            </a:extLst>
          </p:cNvPr>
          <p:cNvSpPr/>
          <p:nvPr userDrawn="1"/>
        </p:nvSpPr>
        <p:spPr>
          <a:xfrm>
            <a:off x="8811308" y="6533502"/>
            <a:ext cx="329184" cy="324498"/>
          </a:xfrm>
          <a:prstGeom prst="ellipse">
            <a:avLst/>
          </a:prstGeom>
          <a:solidFill>
            <a:srgbClr val="036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633C66E-489C-45FE-8A97-B238376A70C3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88325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52C9B-C554-44C0-8CB8-579FE7887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619" y="914400"/>
            <a:ext cx="4262927" cy="51985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1AA5765-1BA9-48D9-972F-B53DDB0BF3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25457" y="914406"/>
            <a:ext cx="4275655" cy="51985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C306D0-0BF9-4E7B-83E5-6A2B31142011}"/>
              </a:ext>
            </a:extLst>
          </p:cNvPr>
          <p:cNvCxnSpPr/>
          <p:nvPr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06C8ED40-F164-4FE8-B289-08B2F8906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18" y="7"/>
            <a:ext cx="8645494" cy="766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75" b="1">
                <a:solidFill>
                  <a:srgbClr val="036B46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AF99A8-61C6-4395-BEE2-0C0397437156}"/>
              </a:ext>
            </a:extLst>
          </p:cNvPr>
          <p:cNvCxnSpPr/>
          <p:nvPr userDrawn="1"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EFC86ED9-D855-42F0-9F83-CA7EF8EED6F3}"/>
              </a:ext>
            </a:extLst>
          </p:cNvPr>
          <p:cNvSpPr/>
          <p:nvPr userDrawn="1"/>
        </p:nvSpPr>
        <p:spPr>
          <a:xfrm>
            <a:off x="8811308" y="6533502"/>
            <a:ext cx="329184" cy="324498"/>
          </a:xfrm>
          <a:prstGeom prst="ellipse">
            <a:avLst/>
          </a:prstGeom>
          <a:solidFill>
            <a:srgbClr val="036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633C66E-489C-45FE-8A97-B238376A70C3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3884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52C9B-C554-44C0-8CB8-579FE7887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8031" y="914406"/>
            <a:ext cx="4273081" cy="51985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1AA5765-1BA9-48D9-972F-B53DDB0BF3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5619" y="914401"/>
            <a:ext cx="4260353" cy="5198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C306D0-0BF9-4E7B-83E5-6A2B31142011}"/>
              </a:ext>
            </a:extLst>
          </p:cNvPr>
          <p:cNvCxnSpPr/>
          <p:nvPr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19BE1A00-F03E-4716-85D6-54CE1B113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18" y="7"/>
            <a:ext cx="8645494" cy="766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75" b="1">
                <a:solidFill>
                  <a:srgbClr val="036B46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3694FC-8E0D-41E0-BE3B-277C3196C6BF}"/>
              </a:ext>
            </a:extLst>
          </p:cNvPr>
          <p:cNvCxnSpPr/>
          <p:nvPr userDrawn="1"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C55F1ED6-3833-406B-B8F5-B28708A260EC}"/>
              </a:ext>
            </a:extLst>
          </p:cNvPr>
          <p:cNvSpPr/>
          <p:nvPr userDrawn="1"/>
        </p:nvSpPr>
        <p:spPr>
          <a:xfrm>
            <a:off x="8811308" y="6533502"/>
            <a:ext cx="329184" cy="324498"/>
          </a:xfrm>
          <a:prstGeom prst="ellipse">
            <a:avLst/>
          </a:prstGeom>
          <a:solidFill>
            <a:srgbClr val="036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633C66E-489C-45FE-8A97-B238376A70C3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78348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292FC-A04C-458D-8515-CC06E388A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619" y="914400"/>
            <a:ext cx="4242564" cy="8239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50" b="1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265316-E649-466A-833D-B2888AAE6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5619" y="1757487"/>
            <a:ext cx="4242564" cy="43554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51DA97-A9A8-4B5F-9243-A337E85CE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914400"/>
            <a:ext cx="4271960" cy="8239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50" b="1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43AB1E-0CD6-4A16-AE61-C2495AA078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757487"/>
            <a:ext cx="4271959" cy="43554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16D826-0D1E-4C2A-852C-CD8CDAA67F92}"/>
              </a:ext>
            </a:extLst>
          </p:cNvPr>
          <p:cNvCxnSpPr/>
          <p:nvPr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E22983D7-63C1-484B-8C98-96B0F0204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18" y="7"/>
            <a:ext cx="8645494" cy="766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75" b="1">
                <a:solidFill>
                  <a:srgbClr val="036B46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BBC903-AE8B-4104-8DA8-589157DED5DF}"/>
              </a:ext>
            </a:extLst>
          </p:cNvPr>
          <p:cNvCxnSpPr/>
          <p:nvPr userDrawn="1"/>
        </p:nvCxnSpPr>
        <p:spPr>
          <a:xfrm>
            <a:off x="0" y="777240"/>
            <a:ext cx="9144000" cy="0"/>
          </a:xfrm>
          <a:prstGeom prst="line">
            <a:avLst/>
          </a:prstGeom>
          <a:ln w="25400">
            <a:solidFill>
              <a:srgbClr val="17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82B4948-53D3-4D2E-B743-902C9A597CB1}"/>
              </a:ext>
            </a:extLst>
          </p:cNvPr>
          <p:cNvSpPr/>
          <p:nvPr userDrawn="1"/>
        </p:nvSpPr>
        <p:spPr>
          <a:xfrm>
            <a:off x="8811308" y="6533502"/>
            <a:ext cx="329184" cy="324498"/>
          </a:xfrm>
          <a:prstGeom prst="ellipse">
            <a:avLst/>
          </a:prstGeom>
          <a:solidFill>
            <a:srgbClr val="036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5633C66E-489C-45FE-8A97-B238376A70C3}" type="slidenum">
              <a:rPr lang="en-US" sz="800" smtClean="0"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37584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F0CCC-D802-4D52-A81C-E2CDBA8F29C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" y="6132247"/>
            <a:ext cx="1360932" cy="50444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91BF169-2FC8-4418-882A-5BB9DE1BEFA7}"/>
              </a:ext>
            </a:extLst>
          </p:cNvPr>
          <p:cNvCxnSpPr>
            <a:cxnSpLocks/>
          </p:cNvCxnSpPr>
          <p:nvPr userDrawn="1"/>
        </p:nvCxnSpPr>
        <p:spPr>
          <a:xfrm>
            <a:off x="0" y="6527987"/>
            <a:ext cx="9144000" cy="0"/>
          </a:xfrm>
          <a:prstGeom prst="line">
            <a:avLst/>
          </a:prstGeom>
          <a:ln w="25400">
            <a:solidFill>
              <a:srgbClr val="1D42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A552A40-9356-4700-8159-F0F070032F60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308" y="6291515"/>
            <a:ext cx="1037014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59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</p:sldLayoutIdLst>
  <p:hf hdr="0" dt="0"/>
  <p:txStyles>
    <p:titleStyle>
      <a:lvl1pPr algn="l" defTabSz="514325" rtl="0" eaLnBrk="1" latinLnBrk="0" hangingPunct="1">
        <a:lnSpc>
          <a:spcPct val="90000"/>
        </a:lnSpc>
        <a:spcBef>
          <a:spcPct val="0"/>
        </a:spcBef>
        <a:buNone/>
        <a:defRPr sz="2475" b="1" kern="1200">
          <a:solidFill>
            <a:srgbClr val="036B46"/>
          </a:solidFill>
          <a:latin typeface="Corbel" panose="020B0503020204020204" pitchFamily="34" charset="0"/>
          <a:ea typeface="Verdana" panose="020B0604030504040204" pitchFamily="34" charset="0"/>
          <a:cs typeface="+mj-cs"/>
        </a:defRPr>
      </a:lvl1pPr>
    </p:titleStyle>
    <p:bodyStyle>
      <a:lvl1pPr marL="128582" indent="-128582" algn="l" defTabSz="514325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rgbClr val="173462"/>
          </a:solidFill>
          <a:latin typeface="Corbel" panose="020B0503020204020204" pitchFamily="34" charset="0"/>
          <a:ea typeface="Verdana" panose="020B0604030504040204" pitchFamily="34" charset="0"/>
          <a:cs typeface="+mn-cs"/>
        </a:defRPr>
      </a:lvl1pPr>
      <a:lvl2pPr marL="385744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rgbClr val="173462"/>
          </a:solidFill>
          <a:latin typeface="Corbel" panose="020B0503020204020204" pitchFamily="34" charset="0"/>
          <a:ea typeface="Verdana" panose="020B0604030504040204" pitchFamily="34" charset="0"/>
          <a:cs typeface="+mn-cs"/>
        </a:defRPr>
      </a:lvl2pPr>
      <a:lvl3pPr marL="642905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rgbClr val="173462"/>
          </a:solidFill>
          <a:latin typeface="Corbel" panose="020B0503020204020204" pitchFamily="34" charset="0"/>
          <a:ea typeface="Verdana" panose="020B0604030504040204" pitchFamily="34" charset="0"/>
          <a:cs typeface="+mn-cs"/>
        </a:defRPr>
      </a:lvl3pPr>
      <a:lvl4pPr marL="900068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rgbClr val="173462"/>
          </a:solidFill>
          <a:latin typeface="Corbel" panose="020B0503020204020204" pitchFamily="34" charset="0"/>
          <a:ea typeface="Verdana" panose="020B0604030504040204" pitchFamily="34" charset="0"/>
          <a:cs typeface="+mn-cs"/>
        </a:defRPr>
      </a:lvl4pPr>
      <a:lvl5pPr marL="1157231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rgbClr val="173462"/>
          </a:solidFill>
          <a:latin typeface="Corbel" panose="020B0503020204020204" pitchFamily="34" charset="0"/>
          <a:ea typeface="Verdana" panose="020B0604030504040204" pitchFamily="34" charset="0"/>
          <a:cs typeface="+mn-cs"/>
        </a:defRPr>
      </a:lvl5pPr>
      <a:lvl6pPr marL="1414392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54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17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879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3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5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3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8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g"/><Relationship Id="rId11" Type="http://schemas.openxmlformats.org/officeDocument/2006/relationships/image" Target="../media/image38.jpeg"/><Relationship Id="rId5" Type="http://schemas.openxmlformats.org/officeDocument/2006/relationships/image" Target="../media/image32.jpg"/><Relationship Id="rId10" Type="http://schemas.openxmlformats.org/officeDocument/2006/relationships/image" Target="../media/image37.jpeg"/><Relationship Id="rId4" Type="http://schemas.openxmlformats.org/officeDocument/2006/relationships/image" Target="../media/image31.jp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reetsmartsmarin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chart" Target="../charts/chart3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5" Type="http://schemas.openxmlformats.org/officeDocument/2006/relationships/image" Target="../media/image19.png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svg"/><Relationship Id="rId5" Type="http://schemas.openxmlformats.org/officeDocument/2006/relationships/image" Target="../media/image28.png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35BE5-55B0-4138-A617-05366C7E1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Street Smarts Marin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CF32C-47B1-4A5B-9BD1-6F89F31E44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2907" y="4659827"/>
            <a:ext cx="6278187" cy="369332"/>
          </a:xfrm>
        </p:spPr>
        <p:txBody>
          <a:bodyPr/>
          <a:lstStyle/>
          <a:p>
            <a:r>
              <a:rPr lang="en-US" dirty="0"/>
              <a:t>Marin City Community Services District Board Meeting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1A7B8-5F8B-4631-8F37-454FB38720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18919" y="5431029"/>
            <a:ext cx="3958937" cy="369332"/>
          </a:xfrm>
        </p:spPr>
        <p:txBody>
          <a:bodyPr/>
          <a:lstStyle/>
          <a:p>
            <a:r>
              <a:rPr lang="en-US" dirty="0"/>
              <a:t>February 8, 2023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BFF5411-9E6D-C88E-855A-D278B80C7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793" y="3387322"/>
            <a:ext cx="3758414" cy="10738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0248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1B2B-9774-433B-A56F-E98CC5360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Task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F2BBB-2255-43D1-BA48-E62B80764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265" y="1127352"/>
            <a:ext cx="7696200" cy="5033963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Convened task force with 17 members representing cities, law enforcement, and schools to refresh campaign messaging and design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BE2479-8CE8-182C-DCC0-24FA13789C03}"/>
              </a:ext>
            </a:extLst>
          </p:cNvPr>
          <p:cNvSpPr txBox="1">
            <a:spLocks/>
          </p:cNvSpPr>
          <p:nvPr/>
        </p:nvSpPr>
        <p:spPr>
          <a:xfrm>
            <a:off x="2428603" y="2743200"/>
            <a:ext cx="4286794" cy="3581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1200"/>
              </a:spcAft>
            </a:pPr>
            <a:r>
              <a:rPr lang="en-US" sz="1500" b="1" dirty="0">
                <a:solidFill>
                  <a:schemeClr val="bg1"/>
                </a:solidFill>
              </a:rPr>
              <a:t>CHP</a:t>
            </a:r>
          </a:p>
          <a:p>
            <a:pPr fontAlgn="auto">
              <a:spcAft>
                <a:spcPts val="1200"/>
              </a:spcAft>
            </a:pPr>
            <a:r>
              <a:rPr lang="en-US" sz="1500" b="1" dirty="0">
                <a:solidFill>
                  <a:schemeClr val="bg1"/>
                </a:solidFill>
              </a:rPr>
              <a:t>City of Novato</a:t>
            </a:r>
          </a:p>
          <a:p>
            <a:pPr fontAlgn="auto">
              <a:spcAft>
                <a:spcPts val="1200"/>
              </a:spcAft>
            </a:pPr>
            <a:r>
              <a:rPr lang="en-US" sz="1500" b="1" dirty="0">
                <a:solidFill>
                  <a:schemeClr val="bg1"/>
                </a:solidFill>
              </a:rPr>
              <a:t>City of San Rafael</a:t>
            </a:r>
          </a:p>
          <a:p>
            <a:pPr fontAlgn="auto">
              <a:spcAft>
                <a:spcPts val="1200"/>
              </a:spcAft>
            </a:pPr>
            <a:r>
              <a:rPr lang="en-US" sz="1500" b="1" dirty="0">
                <a:solidFill>
                  <a:schemeClr val="bg1"/>
                </a:solidFill>
              </a:rPr>
              <a:t>County of Marin </a:t>
            </a:r>
          </a:p>
          <a:p>
            <a:pPr fontAlgn="auto">
              <a:spcAft>
                <a:spcPts val="1200"/>
              </a:spcAft>
            </a:pPr>
            <a:r>
              <a:rPr lang="en-US" sz="1500" b="1" dirty="0">
                <a:solidFill>
                  <a:schemeClr val="bg1"/>
                </a:solidFill>
              </a:rPr>
              <a:t>Kentfield School Board</a:t>
            </a:r>
          </a:p>
          <a:p>
            <a:pPr fontAlgn="auto">
              <a:spcAft>
                <a:spcPts val="1200"/>
              </a:spcAft>
            </a:pPr>
            <a:r>
              <a:rPr lang="en-US" sz="1500" b="1" dirty="0">
                <a:solidFill>
                  <a:schemeClr val="bg1"/>
                </a:solidFill>
              </a:rPr>
              <a:t>Marin City</a:t>
            </a:r>
          </a:p>
          <a:p>
            <a:pPr fontAlgn="auto">
              <a:spcAft>
                <a:spcPts val="1200"/>
              </a:spcAft>
            </a:pPr>
            <a:r>
              <a:rPr lang="en-US" sz="1500" b="1" dirty="0">
                <a:solidFill>
                  <a:schemeClr val="bg1"/>
                </a:solidFill>
              </a:rPr>
              <a:t>Marin County Dept. of Public Works</a:t>
            </a:r>
          </a:p>
          <a:p>
            <a:pPr fontAlgn="auto">
              <a:spcAft>
                <a:spcPts val="1200"/>
              </a:spcAft>
            </a:pPr>
            <a:r>
              <a:rPr lang="en-US" sz="1500" b="1" dirty="0">
                <a:solidFill>
                  <a:schemeClr val="bg1"/>
                </a:solidFill>
              </a:rPr>
              <a:t>Novato School District</a:t>
            </a:r>
          </a:p>
          <a:p>
            <a:pPr fontAlgn="auto">
              <a:spcAft>
                <a:spcPts val="1200"/>
              </a:spcAft>
            </a:pPr>
            <a:r>
              <a:rPr lang="en-US" sz="1500" b="1" dirty="0">
                <a:solidFill>
                  <a:schemeClr val="bg1"/>
                </a:solidFill>
              </a:rPr>
              <a:t>Parisi Transportation Consulting</a:t>
            </a:r>
          </a:p>
          <a:p>
            <a:pPr fontAlgn="auto">
              <a:spcAft>
                <a:spcPts val="1200"/>
              </a:spcAft>
            </a:pPr>
            <a:r>
              <a:rPr lang="en-US" sz="1500" b="1" dirty="0">
                <a:solidFill>
                  <a:schemeClr val="bg1"/>
                </a:solidFill>
              </a:rPr>
              <a:t>Safe Routes to Schools</a:t>
            </a:r>
          </a:p>
          <a:p>
            <a:pPr fontAlgn="auto">
              <a:spcAft>
                <a:spcPts val="1200"/>
              </a:spcAft>
            </a:pPr>
            <a:r>
              <a:rPr lang="en-US" sz="1500" b="1" dirty="0">
                <a:solidFill>
                  <a:schemeClr val="bg1"/>
                </a:solidFill>
              </a:rPr>
              <a:t>TAM</a:t>
            </a:r>
          </a:p>
          <a:p>
            <a:pPr fontAlgn="auto">
              <a:spcAft>
                <a:spcPts val="1200"/>
              </a:spcAft>
            </a:pPr>
            <a:r>
              <a:rPr lang="en-US" sz="1500" b="1" dirty="0">
                <a:solidFill>
                  <a:schemeClr val="bg1"/>
                </a:solidFill>
              </a:rPr>
              <a:t>Town of San Anselmo</a:t>
            </a:r>
          </a:p>
          <a:p>
            <a:pPr fontAlgn="auto">
              <a:spcAft>
                <a:spcPts val="1200"/>
              </a:spcAft>
            </a:pPr>
            <a:r>
              <a:rPr lang="en-US" sz="1500" b="1" dirty="0">
                <a:solidFill>
                  <a:schemeClr val="bg1"/>
                </a:solidFill>
              </a:rPr>
              <a:t>West Marin</a:t>
            </a:r>
          </a:p>
        </p:txBody>
      </p:sp>
    </p:spTree>
    <p:extLst>
      <p:ext uri="{BB962C8B-B14F-4D97-AF65-F5344CB8AC3E}">
        <p14:creationId xmlns:p14="http://schemas.microsoft.com/office/powerpoint/2010/main" val="304260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4BCB948F-3780-F026-D165-F55D4643C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618" y="4566492"/>
            <a:ext cx="2126294" cy="1600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Picture 13" descr="Text&#10;&#10;Description automatically generated with low confidence">
            <a:extLst>
              <a:ext uri="{FF2B5EF4-FFF2-40B4-BE49-F238E27FC236}">
                <a16:creationId xmlns:a16="http://schemas.microsoft.com/office/drawing/2014/main" id="{EF7A0E55-5D41-ADD0-F9AD-F38D6DE2B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4566492"/>
            <a:ext cx="2126293" cy="1600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9AD4E481-BE89-4E5C-86C0-92EC66555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237" y="4566492"/>
            <a:ext cx="2126293" cy="1600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F17EE7D0-4555-B023-B046-8D9EDC716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56" y="4566492"/>
            <a:ext cx="2126293" cy="1600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EBFAF-6D6B-5FA8-5797-DF7B6682C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Updated Banner &amp; Lawn Sign Designs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5D364CD-3F31-8E65-4AC0-9DC471BADA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90" y="1337718"/>
            <a:ext cx="1234043" cy="28532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B1A0EA7E-172E-EDD1-CD92-24C5C84E3D5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173" y="1337895"/>
            <a:ext cx="1233890" cy="285292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BB6D6FA8-8A56-1441-D0EF-6D6308C1283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02" y="1337895"/>
            <a:ext cx="1233890" cy="285292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A7BFBB0-DEED-5228-084E-1506A84357B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07" y="1337895"/>
            <a:ext cx="1233890" cy="285292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11EE207D-8A20-5335-C591-9B8B4F13248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37" y="1337895"/>
            <a:ext cx="1233890" cy="285292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5F4E09F-4A76-7DCF-4FE8-477549C2F7F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767" y="1337895"/>
            <a:ext cx="1233890" cy="285292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E15421-3232-EBA6-9795-9D26537D742C}"/>
              </a:ext>
            </a:extLst>
          </p:cNvPr>
          <p:cNvSpPr txBox="1"/>
          <p:nvPr/>
        </p:nvSpPr>
        <p:spPr>
          <a:xfrm>
            <a:off x="588033" y="4267200"/>
            <a:ext cx="2771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+mn-lt"/>
              </a:rPr>
              <a:t>Vertical banners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C61E3CB3-DAAC-75CD-9D99-0569A070A15B}"/>
              </a:ext>
            </a:extLst>
          </p:cNvPr>
          <p:cNvSpPr/>
          <p:nvPr/>
        </p:nvSpPr>
        <p:spPr>
          <a:xfrm>
            <a:off x="354076" y="4281425"/>
            <a:ext cx="206248" cy="1778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EAFBA6-D588-C768-56C8-552E827964C2}"/>
              </a:ext>
            </a:extLst>
          </p:cNvPr>
          <p:cNvSpPr txBox="1"/>
          <p:nvPr/>
        </p:nvSpPr>
        <p:spPr>
          <a:xfrm>
            <a:off x="3639030" y="4257154"/>
            <a:ext cx="2372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latin typeface="+mn-lt"/>
              </a:rPr>
              <a:t>Yard signs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D9786CD9-5F45-54FE-1921-932B39C7F47E}"/>
              </a:ext>
            </a:extLst>
          </p:cNvPr>
          <p:cNvSpPr/>
          <p:nvPr/>
        </p:nvSpPr>
        <p:spPr>
          <a:xfrm rot="10800000">
            <a:off x="6038878" y="4306753"/>
            <a:ext cx="206248" cy="1778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645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C99B0B-EDA7-40AB-B0BF-7743555F6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032" y="0"/>
            <a:ext cx="8645493" cy="768096"/>
          </a:xfrm>
        </p:spPr>
        <p:txBody>
          <a:bodyPr/>
          <a:lstStyle/>
          <a:p>
            <a:r>
              <a:rPr lang="en-US" dirty="0"/>
              <a:t>Street Smarts Deployment – Fall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09A903-5FE7-80CF-7C6D-7AAD0EE12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66" y="1036463"/>
            <a:ext cx="3639392" cy="25669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AFCE32-F96C-F5AC-DFF3-CA489ADE97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7" t="18693" r="36467"/>
          <a:stretch/>
        </p:blipFill>
        <p:spPr>
          <a:xfrm>
            <a:off x="2879814" y="1036463"/>
            <a:ext cx="2227938" cy="2992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ECD421-ADD6-3FA6-72E2-E293464F00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8" r="54568"/>
          <a:stretch/>
        </p:blipFill>
        <p:spPr>
          <a:xfrm>
            <a:off x="644751" y="1036462"/>
            <a:ext cx="2124449" cy="50881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C5BA3C-CC65-8E53-D0B6-C8137691FE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3"/>
          <a:stretch/>
        </p:blipFill>
        <p:spPr>
          <a:xfrm>
            <a:off x="2879813" y="4139141"/>
            <a:ext cx="2486513" cy="19854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0385E7-38DC-3E7E-0AE4-ED547594B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1"/>
          <a:stretch/>
        </p:blipFill>
        <p:spPr>
          <a:xfrm>
            <a:off x="5504873" y="3740982"/>
            <a:ext cx="3352885" cy="238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52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BF26A60-4AA1-9673-EA37-64115B9DE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595" y="3664614"/>
            <a:ext cx="2733805" cy="2057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9EE09D8-B90A-B3AB-821F-771A35263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595" y="1346266"/>
            <a:ext cx="2733805" cy="2057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10" descr="Text, company name&#10;&#10;Description automatically generated">
            <a:extLst>
              <a:ext uri="{FF2B5EF4-FFF2-40B4-BE49-F238E27FC236}">
                <a16:creationId xmlns:a16="http://schemas.microsoft.com/office/drawing/2014/main" id="{1143ECE6-88C1-A715-1833-181AA50CB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048" y="3664614"/>
            <a:ext cx="2733805" cy="2057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D507DEF5-7B86-E122-F56C-377872564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4048" y="1346266"/>
            <a:ext cx="2733805" cy="2057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AB5C457E-4D5A-5335-0D8E-DF83CD3301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501" y="1346266"/>
            <a:ext cx="2733805" cy="2057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AFCE677E-2831-D5E3-5039-C46FE4FAD8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501" y="3664614"/>
            <a:ext cx="2733805" cy="2057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EBFAF-6D6B-5FA8-5797-DF7B6682C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Social Media Designs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AE3B9190-F2FA-5A9C-5C64-C778C24D0621}"/>
              </a:ext>
            </a:extLst>
          </p:cNvPr>
          <p:cNvSpPr/>
          <p:nvPr/>
        </p:nvSpPr>
        <p:spPr>
          <a:xfrm rot="14400000">
            <a:off x="5065660" y="5976812"/>
            <a:ext cx="206248" cy="1778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37E32-7306-B631-AC39-BAF0B92AD1BF}"/>
              </a:ext>
            </a:extLst>
          </p:cNvPr>
          <p:cNvSpPr txBox="1"/>
          <p:nvPr/>
        </p:nvSpPr>
        <p:spPr>
          <a:xfrm>
            <a:off x="5299616" y="5937642"/>
            <a:ext cx="3635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+mn-lt"/>
              </a:rPr>
              <a:t>Social media designs (also available in Spanish)</a:t>
            </a:r>
          </a:p>
        </p:txBody>
      </p:sp>
    </p:spTree>
    <p:extLst>
      <p:ext uri="{BB962C8B-B14F-4D97-AF65-F5344CB8AC3E}">
        <p14:creationId xmlns:p14="http://schemas.microsoft.com/office/powerpoint/2010/main" val="1924617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4A18-1850-5E14-DF0B-6A3139A2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Social Media Designs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A7F055D5-2078-FF95-1D10-15F925992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56" y="4421187"/>
            <a:ext cx="4444444" cy="126984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6152FD8E-E9E6-EA44-A8AB-888D6FF18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56" y="2920064"/>
            <a:ext cx="4444444" cy="126984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CAB5CD51-3CE3-3162-DA52-7985C0169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56" y="1418941"/>
            <a:ext cx="4444444" cy="126984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5660D76-1A66-7DBF-78B8-6099A8E2C7DF}"/>
              </a:ext>
            </a:extLst>
          </p:cNvPr>
          <p:cNvSpPr/>
          <p:nvPr/>
        </p:nvSpPr>
        <p:spPr>
          <a:xfrm rot="14400000">
            <a:off x="990809" y="5807591"/>
            <a:ext cx="206248" cy="1778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87FD28-5268-23AC-0ECC-2E63BE027AF7}"/>
              </a:ext>
            </a:extLst>
          </p:cNvPr>
          <p:cNvSpPr txBox="1"/>
          <p:nvPr/>
        </p:nvSpPr>
        <p:spPr>
          <a:xfrm>
            <a:off x="1224765" y="5768421"/>
            <a:ext cx="3635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+mn-lt"/>
              </a:rPr>
              <a:t>Email signatures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EDBD42-23A1-0BAA-11DA-A5FFE85603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232" y="1792869"/>
            <a:ext cx="3524229" cy="3524229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D266AA00-89F8-80DE-F6C1-052BEE719238}"/>
              </a:ext>
            </a:extLst>
          </p:cNvPr>
          <p:cNvSpPr/>
          <p:nvPr/>
        </p:nvSpPr>
        <p:spPr>
          <a:xfrm rot="14400000">
            <a:off x="5120399" y="5801902"/>
            <a:ext cx="206248" cy="1778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C9DF05-DAE1-34AF-7993-7B4470837833}"/>
              </a:ext>
            </a:extLst>
          </p:cNvPr>
          <p:cNvSpPr txBox="1"/>
          <p:nvPr/>
        </p:nvSpPr>
        <p:spPr>
          <a:xfrm>
            <a:off x="5354355" y="5762732"/>
            <a:ext cx="3635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+mn-lt"/>
              </a:rPr>
              <a:t>Social media graphic (available in Spanish)</a:t>
            </a:r>
          </a:p>
        </p:txBody>
      </p:sp>
    </p:spTree>
    <p:extLst>
      <p:ext uri="{BB962C8B-B14F-4D97-AF65-F5344CB8AC3E}">
        <p14:creationId xmlns:p14="http://schemas.microsoft.com/office/powerpoint/2010/main" val="1523255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EBFAF-6D6B-5FA8-5797-DF7B6682C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Marin City Banner Proposed Locations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F87899-4EF1-B785-5AC2-0DFF68629A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8"/>
          <a:stretch/>
        </p:blipFill>
        <p:spPr>
          <a:xfrm>
            <a:off x="715042" y="924118"/>
            <a:ext cx="8051587" cy="5505712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4A7D388-7B28-754B-FF55-B6BEF5474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811335"/>
              </p:ext>
            </p:extLst>
          </p:nvPr>
        </p:nvGraphicFramePr>
        <p:xfrm>
          <a:off x="827314" y="3676974"/>
          <a:ext cx="2808515" cy="23853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3658">
                  <a:extLst>
                    <a:ext uri="{9D8B030D-6E8A-4147-A177-3AD203B41FA5}">
                      <a16:colId xmlns:a16="http://schemas.microsoft.com/office/drawing/2014/main" val="4101378093"/>
                    </a:ext>
                  </a:extLst>
                </a:gridCol>
                <a:gridCol w="1654628">
                  <a:extLst>
                    <a:ext uri="{9D8B030D-6E8A-4147-A177-3AD203B41FA5}">
                      <a16:colId xmlns:a16="http://schemas.microsoft.com/office/drawing/2014/main" val="1550771789"/>
                    </a:ext>
                  </a:extLst>
                </a:gridCol>
                <a:gridCol w="740229">
                  <a:extLst>
                    <a:ext uri="{9D8B030D-6E8A-4147-A177-3AD203B41FA5}">
                      <a16:colId xmlns:a16="http://schemas.microsoft.com/office/drawing/2014/main" val="327604443"/>
                    </a:ext>
                  </a:extLst>
                </a:gridCol>
              </a:tblGrid>
              <a:tr h="263939">
                <a:tc>
                  <a:txBody>
                    <a:bodyPr/>
                    <a:lstStyle/>
                    <a:p>
                      <a:r>
                        <a:rPr lang="en-US" b="1" dirty="0"/>
                        <a:t>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Proposed Message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Location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35402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r>
                        <a:rPr lang="en-US" dirty="0"/>
                        <a:t>U14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Eyes up, phone down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Donahue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200939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r>
                        <a:rPr lang="en-US" dirty="0"/>
                        <a:t>U15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Follow the rules of the road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Donahue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218608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r>
                        <a:rPr lang="en-US" dirty="0"/>
                        <a:t>U16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Slow down, turn safely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Donahue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533766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r>
                        <a:rPr lang="en-US" dirty="0"/>
                        <a:t>U17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Watch for pedestrians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Donahue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388860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r>
                        <a:rPr lang="en-US" dirty="0"/>
                        <a:t>U18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Eyes up, be alert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Donahue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362031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r>
                        <a:rPr lang="en-US" dirty="0"/>
                        <a:t>U19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Watch for pedestrians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Donahue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293414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r>
                        <a:rPr lang="en-US" dirty="0"/>
                        <a:t>U20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Eyes up, phone down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Donahue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302030"/>
                  </a:ext>
                </a:extLst>
              </a:tr>
              <a:tr h="265176">
                <a:tc>
                  <a:txBody>
                    <a:bodyPr/>
                    <a:lstStyle/>
                    <a:p>
                      <a:r>
                        <a:rPr lang="en-US" dirty="0"/>
                        <a:t>U21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Eyes up, be alert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Donahue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773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7443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0053C-E041-9197-21AD-D85E0EFE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to Get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7D8A6-71D6-B3F2-C427-AA542B328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>
              <a:spcAft>
                <a:spcPts val="1200"/>
              </a:spcAft>
            </a:pPr>
            <a:r>
              <a:rPr lang="en-US" sz="2800" dirty="0"/>
              <a:t>Campaign rollout April 10 – May 31</a:t>
            </a:r>
          </a:p>
          <a:p>
            <a:pPr marL="228600" indent="-228600">
              <a:spcAft>
                <a:spcPts val="1200"/>
              </a:spcAft>
            </a:pPr>
            <a:r>
              <a:rPr lang="en-US" sz="2800" dirty="0"/>
              <a:t>Display street light banners</a:t>
            </a:r>
          </a:p>
          <a:p>
            <a:pPr marL="228600" indent="-228600">
              <a:spcAft>
                <a:spcPts val="1200"/>
              </a:spcAft>
            </a:pPr>
            <a:r>
              <a:rPr lang="en-US" sz="2800" dirty="0"/>
              <a:t>Display yard signs</a:t>
            </a:r>
          </a:p>
          <a:p>
            <a:pPr marL="228600" indent="-228600">
              <a:spcAft>
                <a:spcPts val="1200"/>
              </a:spcAft>
            </a:pPr>
            <a:r>
              <a:rPr lang="en-US" sz="2800" dirty="0"/>
              <a:t>Share social media packages</a:t>
            </a:r>
          </a:p>
          <a:p>
            <a:pPr marL="228600" indent="-228600">
              <a:spcAft>
                <a:spcPts val="1200"/>
              </a:spcAft>
            </a:pPr>
            <a:r>
              <a:rPr lang="en-US" sz="2800" dirty="0"/>
              <a:t>Use email signatures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B870BD-2FCC-7845-64DC-D400C597C948}"/>
              </a:ext>
            </a:extLst>
          </p:cNvPr>
          <p:cNvSpPr txBox="1"/>
          <p:nvPr/>
        </p:nvSpPr>
        <p:spPr>
          <a:xfrm>
            <a:off x="1221921" y="4485373"/>
            <a:ext cx="6700157" cy="1546577"/>
          </a:xfrm>
          <a:prstGeom prst="rect">
            <a:avLst/>
          </a:prstGeom>
          <a:solidFill>
            <a:srgbClr val="036B46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Materials will be available for download at:</a:t>
            </a:r>
          </a:p>
          <a:p>
            <a:endParaRPr lang="en-US" sz="1050" dirty="0">
              <a:solidFill>
                <a:schemeClr val="bg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r>
              <a:rPr lang="en-US" sz="2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https://www.streetsmartsmarin.org/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55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57256C-C531-4C5C-8159-B9AC7729E7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39AA6-FB9D-4E6C-A5EA-0411A2F651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Jen Shriber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4E305-D89E-426F-A638-E32835CA25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Parisi Transportation Consulting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3192BE-BADE-4F27-8039-61E22DC98D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jennifer@parisi-associates.com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B9CC36-4EEA-4A57-A00A-4067073F36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510-343-6963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3099844-7BE2-4B60-B184-3B0FA84CF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19" y="0"/>
            <a:ext cx="8425496" cy="768096"/>
          </a:xfrm>
        </p:spPr>
        <p:txBody>
          <a:bodyPr>
            <a:normAutofit/>
          </a:bodyPr>
          <a:lstStyle/>
          <a:p>
            <a:r>
              <a:rPr lang="en-US" sz="32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745276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415FE5-589C-433F-A908-F1D8BA671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Is Street Smarts?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8D01DA-2669-472A-8A55-377257EBB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590" y="1132122"/>
            <a:ext cx="8645495" cy="5203761"/>
          </a:xfrm>
        </p:spPr>
        <p:txBody>
          <a:bodyPr/>
          <a:lstStyle/>
          <a:p>
            <a:pPr marL="228600" indent="-228600">
              <a:spcAft>
                <a:spcPts val="1800"/>
              </a:spcAft>
            </a:pPr>
            <a:r>
              <a:rPr lang="en-US" sz="2800" dirty="0"/>
              <a:t>Traffic safety program run by TAM</a:t>
            </a:r>
          </a:p>
          <a:p>
            <a:pPr marL="228600" indent="-228600">
              <a:spcAft>
                <a:spcPts val="1800"/>
              </a:spcAft>
            </a:pPr>
            <a:r>
              <a:rPr lang="en-US" sz="2800" dirty="0"/>
              <a:t>Educates drivers, pedestrians, and bicyclists about safety issues in order to encourage positive behavior change</a:t>
            </a:r>
          </a:p>
          <a:p>
            <a:pPr marL="228600" indent="-228600"/>
            <a:r>
              <a:rPr lang="en-US" sz="2800" dirty="0"/>
              <a:t>Designed to make Marin’s streets safer and friendlier and to reduce the number of traffic-related collisions</a:t>
            </a:r>
          </a:p>
        </p:txBody>
      </p:sp>
    </p:spTree>
    <p:extLst>
      <p:ext uri="{BB962C8B-B14F-4D97-AF65-F5344CB8AC3E}">
        <p14:creationId xmlns:p14="http://schemas.microsoft.com/office/powerpoint/2010/main" val="3196983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92F23-D4A4-EF37-A1BA-7FB6FDA2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New Opportunities for Fall 2022 Rollout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8B21D-5FBF-6CB6-8A05-C44B168F0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593" y="1253331"/>
            <a:ext cx="3943350" cy="4570526"/>
          </a:xfrm>
        </p:spPr>
        <p:txBody>
          <a:bodyPr>
            <a:normAutofit lnSpcReduction="10000"/>
          </a:bodyPr>
          <a:lstStyle/>
          <a:p>
            <a:pPr marL="228600" indent="-228600">
              <a:spcAft>
                <a:spcPts val="1800"/>
              </a:spcAft>
            </a:pPr>
            <a:r>
              <a:rPr lang="en-US" sz="2800" dirty="0"/>
              <a:t>Banners and signs are worn out and dated</a:t>
            </a:r>
          </a:p>
          <a:p>
            <a:pPr marL="228600" indent="-228600">
              <a:spcAft>
                <a:spcPts val="1800"/>
              </a:spcAft>
            </a:pPr>
            <a:r>
              <a:rPr lang="en-US" sz="2800" dirty="0"/>
              <a:t>New data is available on where collision hot spots are located…</a:t>
            </a:r>
          </a:p>
          <a:p>
            <a:pPr marL="228600" indent="-228600">
              <a:spcAft>
                <a:spcPts val="1800"/>
              </a:spcAft>
            </a:pPr>
            <a:r>
              <a:rPr lang="en-US" sz="2800" dirty="0"/>
              <a:t>…and what types of collisions are prevalent</a:t>
            </a:r>
          </a:p>
          <a:p>
            <a:pPr marL="228600" indent="-228600">
              <a:spcAft>
                <a:spcPts val="1800"/>
              </a:spcAft>
            </a:pPr>
            <a:r>
              <a:rPr lang="en-US" sz="2800" dirty="0"/>
              <a:t>Social media help spread the word</a:t>
            </a:r>
          </a:p>
          <a:p>
            <a:pPr marL="228600" indent="-22860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94A6DA-9905-8970-0DC8-C9449AA85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927" y="1096166"/>
            <a:ext cx="1433513" cy="339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493E29-60E9-94D2-7BDF-E5D148744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922" y="2215641"/>
            <a:ext cx="1423988" cy="339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8149FF-5251-2EB8-11B8-FA3B7E25E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098" y="2215641"/>
            <a:ext cx="1482829" cy="339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24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8AAE070-91C3-49BB-9285-369E59023C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219200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A991672-67C8-475E-3194-4BB5EC4C96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Moving Forward with Street Smarts</a:t>
            </a:r>
          </a:p>
        </p:txBody>
      </p:sp>
    </p:spTree>
    <p:extLst>
      <p:ext uri="{BB962C8B-B14F-4D97-AF65-F5344CB8AC3E}">
        <p14:creationId xmlns:p14="http://schemas.microsoft.com/office/powerpoint/2010/main" val="2629967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2AF432-FAF8-4982-A282-1E9E6B867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2016-2020 Collisions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7EBFC5-AD5E-48F7-82D9-D2722DE79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Total: 14,159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ACF9E8A-DEC4-4DEF-86D4-2E11D21F89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503448"/>
              </p:ext>
            </p:extLst>
          </p:nvPr>
        </p:nvGraphicFramePr>
        <p:xfrm>
          <a:off x="304800" y="1713350"/>
          <a:ext cx="4191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B5364A2-150B-4724-AD31-2D9D4F5464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1120287"/>
              </p:ext>
            </p:extLst>
          </p:nvPr>
        </p:nvGraphicFramePr>
        <p:xfrm>
          <a:off x="4743994" y="1722315"/>
          <a:ext cx="4191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11833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2AF432-FAF8-4982-A282-1E9E6B867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Vulnerable User Collisions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7EBFC5-AD5E-48F7-82D9-D2722DE79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2411"/>
            <a:ext cx="4114800" cy="484455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433 Pedestrian Collisions</a:t>
            </a:r>
          </a:p>
          <a:p>
            <a:pPr marL="0" indent="0" algn="ctr">
              <a:buNone/>
            </a:pPr>
            <a:r>
              <a:rPr lang="en-US" sz="2800" dirty="0"/>
              <a:t>(3% of total)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ACF9E8A-DEC4-4DEF-86D4-2E11D21F89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9625914"/>
              </p:ext>
            </p:extLst>
          </p:nvPr>
        </p:nvGraphicFramePr>
        <p:xfrm>
          <a:off x="304800" y="2286000"/>
          <a:ext cx="4191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B5364A2-150B-4724-AD31-2D9D4F5464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8404657"/>
              </p:ext>
            </p:extLst>
          </p:nvPr>
        </p:nvGraphicFramePr>
        <p:xfrm>
          <a:off x="4743994" y="2294965"/>
          <a:ext cx="4191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B821735-B652-4112-8350-999A62F61BFF}"/>
              </a:ext>
            </a:extLst>
          </p:cNvPr>
          <p:cNvSpPr txBox="1">
            <a:spLocks/>
          </p:cNvSpPr>
          <p:nvPr/>
        </p:nvSpPr>
        <p:spPr>
          <a:xfrm>
            <a:off x="4572000" y="1332411"/>
            <a:ext cx="3943350" cy="4844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dirty="0"/>
              <a:t>724 Bicycle Collisions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dirty="0"/>
              <a:t>(5% of total)</a:t>
            </a:r>
          </a:p>
          <a:p>
            <a:pPr marL="0" indent="0" algn="ctr" fontAlgn="auto"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7" name="Graphic 45" descr="Walk with solid fill">
            <a:extLst>
              <a:ext uri="{FF2B5EF4-FFF2-40B4-BE49-F238E27FC236}">
                <a16:creationId xmlns:a16="http://schemas.microsoft.com/office/drawing/2014/main" id="{41CF7313-DB28-4DF5-ADA3-AE974702CF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3765" y="1865745"/>
            <a:ext cx="1143000" cy="1143000"/>
          </a:xfrm>
          <a:prstGeom prst="rect">
            <a:avLst/>
          </a:prstGeom>
        </p:spPr>
      </p:pic>
      <p:pic>
        <p:nvPicPr>
          <p:cNvPr id="10" name="Graphic 35" descr="Cycling with solid fill">
            <a:extLst>
              <a:ext uri="{FF2B5EF4-FFF2-40B4-BE49-F238E27FC236}">
                <a16:creationId xmlns:a16="http://schemas.microsoft.com/office/drawing/2014/main" id="{80620924-6B7E-4EDF-A9D6-BF3756361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495800" y="1865745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67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DF2C39-FF19-4069-BC01-722346F6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Top Primary Collision Factors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A5CEC93-6820-4159-91FD-5A84E0D730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7271836"/>
              </p:ext>
            </p:extLst>
          </p:nvPr>
        </p:nvGraphicFramePr>
        <p:xfrm>
          <a:off x="-97971" y="1727653"/>
          <a:ext cx="6624307" cy="3654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Spokane traffic officer shortage impacts speeding | krem.com">
            <a:extLst>
              <a:ext uri="{FF2B5EF4-FFF2-40B4-BE49-F238E27FC236}">
                <a16:creationId xmlns:a16="http://schemas.microsoft.com/office/drawing/2014/main" id="{814BA828-0CE1-B515-2CEF-030972F6C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336" y="447493"/>
            <a:ext cx="2480329" cy="139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urning Safely: Center Turn Lane, Regular Turns, U-Turns and Turning on Red">
            <a:extLst>
              <a:ext uri="{FF2B5EF4-FFF2-40B4-BE49-F238E27FC236}">
                <a16:creationId xmlns:a16="http://schemas.microsoft.com/office/drawing/2014/main" id="{282FD16C-9CCF-9F42-5EAB-BBDA921F7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8" b="6792"/>
          <a:stretch/>
        </p:blipFill>
        <p:spPr bwMode="auto">
          <a:xfrm>
            <a:off x="6526336" y="1915004"/>
            <a:ext cx="2478024" cy="139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D736315-4770-7FFE-452A-97F550C8A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b="7561"/>
          <a:stretch/>
        </p:blipFill>
        <p:spPr bwMode="auto">
          <a:xfrm>
            <a:off x="6526336" y="3382516"/>
            <a:ext cx="2478024" cy="139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en Can you Legally and Safely Enter a Crosswalk? - Barry P. Goldberg">
            <a:extLst>
              <a:ext uri="{FF2B5EF4-FFF2-40B4-BE49-F238E27FC236}">
                <a16:creationId xmlns:a16="http://schemas.microsoft.com/office/drawing/2014/main" id="{DD9DD2F3-F165-CA75-945C-0A8F3ED03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" b="8638"/>
          <a:stretch/>
        </p:blipFill>
        <p:spPr bwMode="auto">
          <a:xfrm>
            <a:off x="6526336" y="4850028"/>
            <a:ext cx="2478024" cy="139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51BF43-C523-20F8-B6D1-215DFD49240E}"/>
              </a:ext>
            </a:extLst>
          </p:cNvPr>
          <p:cNvSpPr txBox="1"/>
          <p:nvPr/>
        </p:nvSpPr>
        <p:spPr>
          <a:xfrm>
            <a:off x="2097024" y="6158706"/>
            <a:ext cx="2852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*ROW = right-of-way</a:t>
            </a:r>
          </a:p>
        </p:txBody>
      </p:sp>
    </p:spTree>
    <p:extLst>
      <p:ext uri="{BB962C8B-B14F-4D97-AF65-F5344CB8AC3E}">
        <p14:creationId xmlns:p14="http://schemas.microsoft.com/office/powerpoint/2010/main" val="2518787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B0853-3C75-4127-B2DE-75A6F1BE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Other Important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A8946-83ED-4990-B71E-948243E30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39329"/>
            <a:ext cx="4733734" cy="4351338"/>
          </a:xfrm>
        </p:spPr>
        <p:txBody>
          <a:bodyPr/>
          <a:lstStyle/>
          <a:p>
            <a:pPr marL="228600" indent="-228600">
              <a:spcAft>
                <a:spcPts val="600"/>
              </a:spcAft>
            </a:pPr>
            <a:r>
              <a:rPr lang="en-US" sz="2800" dirty="0"/>
              <a:t>Distracted Driving</a:t>
            </a:r>
          </a:p>
          <a:p>
            <a:pPr marL="457200" lvl="1" indent="-200025">
              <a:spcAft>
                <a:spcPts val="6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than 54% percent of California drivers surveyed said they had been hit or nearly hit by a driver who was talking or texting on a cell phone</a:t>
            </a:r>
          </a:p>
          <a:p>
            <a:pPr marL="228600" indent="-228600">
              <a:spcBef>
                <a:spcPts val="1200"/>
              </a:spcBef>
              <a:spcAft>
                <a:spcPts val="600"/>
              </a:spcAft>
            </a:pP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Bicycles at Fault (3% of all crashes)</a:t>
            </a:r>
          </a:p>
          <a:p>
            <a:pPr marL="457200" lvl="1" indent="-200025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Top primary collision factors (PCFs) are largely the same as vehicle-at-fault collisions</a:t>
            </a:r>
          </a:p>
          <a:p>
            <a:pPr marL="457200" lvl="1" indent="-200025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Other PCFs: wrong side of road, traffic signals and signs</a:t>
            </a:r>
            <a:endParaRPr lang="en-US" sz="2400" dirty="0"/>
          </a:p>
        </p:txBody>
      </p:sp>
      <p:pic>
        <p:nvPicPr>
          <p:cNvPr id="2054" name="Picture 6" descr="Why motorists get so angry at cyclists — a psychologist's theory | MinnPost">
            <a:extLst>
              <a:ext uri="{FF2B5EF4-FFF2-40B4-BE49-F238E27FC236}">
                <a16:creationId xmlns:a16="http://schemas.microsoft.com/office/drawing/2014/main" id="{E536FF39-DB38-6640-718E-FCCE9CA7DAB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384" y="3564134"/>
            <a:ext cx="3538728" cy="235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nsequences of distracted driving &gt; Ellsworth Air Force Base &gt; Display">
            <a:extLst>
              <a:ext uri="{FF2B5EF4-FFF2-40B4-BE49-F238E27FC236}">
                <a16:creationId xmlns:a16="http://schemas.microsoft.com/office/drawing/2014/main" id="{E4487B18-9C2A-5F79-6E9A-8B66B51E7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72" y="1059075"/>
            <a:ext cx="3537857" cy="235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993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6C28E-5165-4A27-98CE-AD064AAC9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Target Behaviors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F1E19-AED2-4C9B-A098-7384DAF14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0002" y="1142017"/>
            <a:ext cx="6566807" cy="110971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Six target behaviors selected based on 2016-2020 Marin County collision data: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3D1F190-FD24-49EC-9758-F0BC73F958C7}"/>
              </a:ext>
            </a:extLst>
          </p:cNvPr>
          <p:cNvGrpSpPr/>
          <p:nvPr/>
        </p:nvGrpSpPr>
        <p:grpSpPr>
          <a:xfrm>
            <a:off x="4612767" y="2438400"/>
            <a:ext cx="3364992" cy="654458"/>
            <a:chOff x="5474208" y="1295399"/>
            <a:chExt cx="3364992" cy="65445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D3FBA1-15C0-40E0-BA4A-44580A517EFD}"/>
                </a:ext>
              </a:extLst>
            </p:cNvPr>
            <p:cNvSpPr/>
            <p:nvPr/>
          </p:nvSpPr>
          <p:spPr>
            <a:xfrm>
              <a:off x="5486400" y="1295399"/>
              <a:ext cx="649224" cy="649224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Graphic 17" descr="Car with solid fill">
              <a:extLst>
                <a:ext uri="{FF2B5EF4-FFF2-40B4-BE49-F238E27FC236}">
                  <a16:creationId xmlns:a16="http://schemas.microsoft.com/office/drawing/2014/main" id="{55C024D4-9BFD-4B3F-BCC5-440CBF2AB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474208" y="1300633"/>
              <a:ext cx="649224" cy="6492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67F1D1-EE07-4D72-9239-CB337962E66A}"/>
                </a:ext>
              </a:extLst>
            </p:cNvPr>
            <p:cNvSpPr txBox="1"/>
            <p:nvPr/>
          </p:nvSpPr>
          <p:spPr>
            <a:xfrm>
              <a:off x="6172200" y="1295399"/>
              <a:ext cx="2667000" cy="649224"/>
            </a:xfrm>
            <a:prstGeom prst="rect">
              <a:avLst/>
            </a:prstGeom>
            <a:solidFill>
              <a:srgbClr val="82A9DE"/>
            </a:solidFill>
          </p:spPr>
          <p:txBody>
            <a:bodyPr wrap="square" tIns="0" rIns="0" bIns="0" rtlCol="0">
              <a:no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Speeding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3FADD6-F97C-472E-99E6-8031F9943648}"/>
              </a:ext>
            </a:extLst>
          </p:cNvPr>
          <p:cNvGrpSpPr/>
          <p:nvPr/>
        </p:nvGrpSpPr>
        <p:grpSpPr>
          <a:xfrm>
            <a:off x="4630674" y="3647942"/>
            <a:ext cx="3352800" cy="656412"/>
            <a:chOff x="5486400" y="3059030"/>
            <a:chExt cx="3352800" cy="65641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18EC16-9F2C-419A-854B-A05229780D2B}"/>
                </a:ext>
              </a:extLst>
            </p:cNvPr>
            <p:cNvSpPr/>
            <p:nvPr/>
          </p:nvSpPr>
          <p:spPr>
            <a:xfrm>
              <a:off x="5486400" y="3062624"/>
              <a:ext cx="649224" cy="649224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Graphic 20" descr="Car with solid fill">
              <a:extLst>
                <a:ext uri="{FF2B5EF4-FFF2-40B4-BE49-F238E27FC236}">
                  <a16:creationId xmlns:a16="http://schemas.microsoft.com/office/drawing/2014/main" id="{E8A3D210-7E8A-476D-9E47-48761AAA2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500116" y="3059030"/>
              <a:ext cx="384048" cy="384048"/>
            </a:xfrm>
            <a:prstGeom prst="rect">
              <a:avLst/>
            </a:prstGeom>
          </p:spPr>
        </p:pic>
        <p:pic>
          <p:nvPicPr>
            <p:cNvPr id="23" name="Graphic 22" descr="Cycling with solid fill">
              <a:extLst>
                <a:ext uri="{FF2B5EF4-FFF2-40B4-BE49-F238E27FC236}">
                  <a16:creationId xmlns:a16="http://schemas.microsoft.com/office/drawing/2014/main" id="{46FE329F-9947-4740-A5E2-0CBFF79F3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751576" y="3331394"/>
              <a:ext cx="384048" cy="3840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27C61E-BF8A-41BD-BB1E-19CD4809944A}"/>
                </a:ext>
              </a:extLst>
            </p:cNvPr>
            <p:cNvSpPr txBox="1"/>
            <p:nvPr/>
          </p:nvSpPr>
          <p:spPr>
            <a:xfrm>
              <a:off x="6172200" y="3061454"/>
              <a:ext cx="2667000" cy="646331"/>
            </a:xfrm>
            <a:prstGeom prst="rect">
              <a:avLst/>
            </a:prstGeom>
            <a:solidFill>
              <a:srgbClr val="82A9DE"/>
            </a:solidFill>
          </p:spPr>
          <p:txBody>
            <a:bodyPr wrap="square" tIns="0" rIns="0" bIns="0" rtlCol="0">
              <a:no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Looking for Pedestrians in the Crosswalk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0410118-D277-42AF-B28D-036918D6A60F}"/>
              </a:ext>
            </a:extLst>
          </p:cNvPr>
          <p:cNvGrpSpPr/>
          <p:nvPr/>
        </p:nvGrpSpPr>
        <p:grpSpPr>
          <a:xfrm>
            <a:off x="461391" y="4852344"/>
            <a:ext cx="3352800" cy="656319"/>
            <a:chOff x="5486400" y="4820412"/>
            <a:chExt cx="3352800" cy="65631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069BF4-AC05-4B93-AED3-3C7B83224CDB}"/>
                </a:ext>
              </a:extLst>
            </p:cNvPr>
            <p:cNvSpPr/>
            <p:nvPr/>
          </p:nvSpPr>
          <p:spPr>
            <a:xfrm>
              <a:off x="5486400" y="4827507"/>
              <a:ext cx="649224" cy="649224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Graphic 24" descr="Walk with solid fill">
              <a:extLst>
                <a:ext uri="{FF2B5EF4-FFF2-40B4-BE49-F238E27FC236}">
                  <a16:creationId xmlns:a16="http://schemas.microsoft.com/office/drawing/2014/main" id="{3BE64B6D-5BE7-4A37-A3DA-A111849C8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498211" y="4820412"/>
              <a:ext cx="649224" cy="6492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952BD8-5535-4363-8DD5-801D25BCA892}"/>
                </a:ext>
              </a:extLst>
            </p:cNvPr>
            <p:cNvSpPr txBox="1"/>
            <p:nvPr/>
          </p:nvSpPr>
          <p:spPr>
            <a:xfrm>
              <a:off x="6172200" y="4827507"/>
              <a:ext cx="2667000" cy="649224"/>
            </a:xfrm>
            <a:prstGeom prst="rect">
              <a:avLst/>
            </a:prstGeom>
            <a:solidFill>
              <a:srgbClr val="82A9DE"/>
            </a:solidFill>
          </p:spPr>
          <p:txBody>
            <a:bodyPr wrap="square" tIns="0" rIns="0" bIns="0" rtlCol="0">
              <a:no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Safe Walking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0342613-366C-4B98-BAC4-CE101D178318}"/>
              </a:ext>
            </a:extLst>
          </p:cNvPr>
          <p:cNvGrpSpPr/>
          <p:nvPr/>
        </p:nvGrpSpPr>
        <p:grpSpPr>
          <a:xfrm>
            <a:off x="4644009" y="4859439"/>
            <a:ext cx="3352800" cy="654596"/>
            <a:chOff x="5486400" y="5707642"/>
            <a:chExt cx="3352800" cy="65459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7A0DAB4-F53D-4AF7-ACCC-B1FB2307B2F1}"/>
                </a:ext>
              </a:extLst>
            </p:cNvPr>
            <p:cNvSpPr/>
            <p:nvPr/>
          </p:nvSpPr>
          <p:spPr>
            <a:xfrm>
              <a:off x="5486400" y="5707642"/>
              <a:ext cx="649224" cy="649224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Graphic 26" descr="Cycling with solid fill">
              <a:extLst>
                <a:ext uri="{FF2B5EF4-FFF2-40B4-BE49-F238E27FC236}">
                  <a16:creationId xmlns:a16="http://schemas.microsoft.com/office/drawing/2014/main" id="{98021F2E-EBED-4804-98DD-627BD22BF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486400" y="5713014"/>
              <a:ext cx="649224" cy="64922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26F79F-2573-4FEB-86C0-FA9BF704DA18}"/>
                </a:ext>
              </a:extLst>
            </p:cNvPr>
            <p:cNvSpPr txBox="1"/>
            <p:nvPr/>
          </p:nvSpPr>
          <p:spPr>
            <a:xfrm>
              <a:off x="6172200" y="5710535"/>
              <a:ext cx="2667000" cy="646331"/>
            </a:xfrm>
            <a:prstGeom prst="rect">
              <a:avLst/>
            </a:prstGeom>
            <a:solidFill>
              <a:srgbClr val="82A9DE"/>
            </a:solidFill>
          </p:spPr>
          <p:txBody>
            <a:bodyPr wrap="square" lIns="91440" tIns="0" rIns="0" bIns="0" rtlCol="0">
              <a:no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Following the Rules of the Road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B8EAB9C-6067-490B-98D8-023C8860A25A}"/>
              </a:ext>
            </a:extLst>
          </p:cNvPr>
          <p:cNvGrpSpPr/>
          <p:nvPr/>
        </p:nvGrpSpPr>
        <p:grpSpPr>
          <a:xfrm>
            <a:off x="468249" y="2438400"/>
            <a:ext cx="3364992" cy="654458"/>
            <a:chOff x="5474208" y="1295399"/>
            <a:chExt cx="3364992" cy="65445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199898-EA43-4C3F-AB6A-8F58D65563D8}"/>
                </a:ext>
              </a:extLst>
            </p:cNvPr>
            <p:cNvSpPr/>
            <p:nvPr/>
          </p:nvSpPr>
          <p:spPr>
            <a:xfrm>
              <a:off x="5486400" y="1295399"/>
              <a:ext cx="649224" cy="649224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" name="Graphic 30" descr="Car with solid fill">
              <a:extLst>
                <a:ext uri="{FF2B5EF4-FFF2-40B4-BE49-F238E27FC236}">
                  <a16:creationId xmlns:a16="http://schemas.microsoft.com/office/drawing/2014/main" id="{3C3E18E7-358C-4EC4-A214-AE5866C8B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474208" y="1300633"/>
              <a:ext cx="649224" cy="64922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140F348-D6FE-4E94-BB9B-6052CD855C3E}"/>
                </a:ext>
              </a:extLst>
            </p:cNvPr>
            <p:cNvSpPr txBox="1"/>
            <p:nvPr/>
          </p:nvSpPr>
          <p:spPr>
            <a:xfrm>
              <a:off x="6172200" y="1295399"/>
              <a:ext cx="2667000" cy="649224"/>
            </a:xfrm>
            <a:prstGeom prst="rect">
              <a:avLst/>
            </a:prstGeom>
            <a:solidFill>
              <a:srgbClr val="82A9DE"/>
            </a:solidFill>
          </p:spPr>
          <p:txBody>
            <a:bodyPr wrap="square" tIns="0" rIns="0" bIns="0" rtlCol="0">
              <a:no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Making Safe Turns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52B814C-AA9E-4361-B03D-BF15CDBCBB50}"/>
              </a:ext>
            </a:extLst>
          </p:cNvPr>
          <p:cNvGrpSpPr/>
          <p:nvPr/>
        </p:nvGrpSpPr>
        <p:grpSpPr>
          <a:xfrm>
            <a:off x="457200" y="3645372"/>
            <a:ext cx="3364992" cy="654458"/>
            <a:chOff x="5474208" y="1295399"/>
            <a:chExt cx="3364992" cy="65445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3031FDC-3402-4E0F-8C7A-CFEE465C52D5}"/>
                </a:ext>
              </a:extLst>
            </p:cNvPr>
            <p:cNvSpPr/>
            <p:nvPr/>
          </p:nvSpPr>
          <p:spPr>
            <a:xfrm>
              <a:off x="5486400" y="1295399"/>
              <a:ext cx="649224" cy="649224"/>
            </a:xfrm>
            <a:prstGeom prst="rect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Graphic 34" descr="Car with solid fill">
              <a:extLst>
                <a:ext uri="{FF2B5EF4-FFF2-40B4-BE49-F238E27FC236}">
                  <a16:creationId xmlns:a16="http://schemas.microsoft.com/office/drawing/2014/main" id="{B2440CD5-766C-4ACA-93BD-943341546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474208" y="1300633"/>
              <a:ext cx="649224" cy="64922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5D31C60-8D22-4F02-9CF4-A70E869704CB}"/>
                </a:ext>
              </a:extLst>
            </p:cNvPr>
            <p:cNvSpPr txBox="1"/>
            <p:nvPr/>
          </p:nvSpPr>
          <p:spPr>
            <a:xfrm>
              <a:off x="6172200" y="1295399"/>
              <a:ext cx="2667000" cy="649224"/>
            </a:xfrm>
            <a:prstGeom prst="rect">
              <a:avLst/>
            </a:prstGeom>
            <a:solidFill>
              <a:srgbClr val="82A9DE"/>
            </a:solidFill>
          </p:spPr>
          <p:txBody>
            <a:bodyPr wrap="square" tIns="0" rIns="0" bIns="0" rtlCol="0">
              <a:no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Distracted Driving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0486278"/>
      </p:ext>
    </p:extLst>
  </p:cSld>
  <p:clrMapOvr>
    <a:masterClrMapping/>
  </p:clrMapOvr>
</p:sld>
</file>

<file path=ppt/theme/theme1.xml><?xml version="1.0" encoding="utf-8"?>
<a:theme xmlns:a="http://schemas.openxmlformats.org/drawingml/2006/main" name="TAM-Sept-2021-16x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M-Sept-2021-16x9.potx" id="{77B234F6-6D4B-48BC-B0AC-90DC4E793A18}" vid="{A1E1DDEA-600D-43FD-9E58-C4CC5200B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TAM-Oct-2021-4x3</Template>
  <TotalTime>467</TotalTime>
  <Words>729</Words>
  <Application>Microsoft Office PowerPoint</Application>
  <PresentationFormat>On-screen Show (4:3)</PresentationFormat>
  <Paragraphs>163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Corbel</vt:lpstr>
      <vt:lpstr>Times New Roman</vt:lpstr>
      <vt:lpstr>Verdana</vt:lpstr>
      <vt:lpstr>Wingdings</vt:lpstr>
      <vt:lpstr>TAM-Sept-2021-16x9</vt:lpstr>
      <vt:lpstr>Street Smarts Marin</vt:lpstr>
      <vt:lpstr>What Is Street Smarts?</vt:lpstr>
      <vt:lpstr>New Opportunities for Fall 2022 Rollout</vt:lpstr>
      <vt:lpstr>Moving Forward with Street Smarts</vt:lpstr>
      <vt:lpstr>2016-2020 Collisions</vt:lpstr>
      <vt:lpstr>Vulnerable User Collisions</vt:lpstr>
      <vt:lpstr>Top Primary Collision Factors</vt:lpstr>
      <vt:lpstr>Other Important Trends</vt:lpstr>
      <vt:lpstr>Target Behaviors</vt:lpstr>
      <vt:lpstr>Task Force</vt:lpstr>
      <vt:lpstr>Updated Banner &amp; Lawn Sign Designs</vt:lpstr>
      <vt:lpstr>Street Smarts Deployment – Fall 2022</vt:lpstr>
      <vt:lpstr>Social Media Designs</vt:lpstr>
      <vt:lpstr>Social Media Designs</vt:lpstr>
      <vt:lpstr>Marin City Banner Proposed Locations</vt:lpstr>
      <vt:lpstr>How to Get Involved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Presentation</dc:title>
  <dc:creator>Li Zhang</dc:creator>
  <cp:lastModifiedBy>Juanita Edwards</cp:lastModifiedBy>
  <cp:revision>25</cp:revision>
  <cp:lastPrinted>2023-02-07T16:48:18Z</cp:lastPrinted>
  <dcterms:created xsi:type="dcterms:W3CDTF">2022-01-05T03:02:40Z</dcterms:created>
  <dcterms:modified xsi:type="dcterms:W3CDTF">2023-02-07T23:41:00Z</dcterms:modified>
</cp:coreProperties>
</file>